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FFE_9D7D4613.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1" r:id="rId4"/>
  </p:sldMasterIdLst>
  <p:notesMasterIdLst>
    <p:notesMasterId r:id="rId19"/>
  </p:notesMasterIdLst>
  <p:sldIdLst>
    <p:sldId id="2147483457" r:id="rId5"/>
    <p:sldId id="2147483476" r:id="rId6"/>
    <p:sldId id="257" r:id="rId7"/>
    <p:sldId id="266" r:id="rId8"/>
    <p:sldId id="258" r:id="rId9"/>
    <p:sldId id="264" r:id="rId10"/>
    <p:sldId id="274" r:id="rId11"/>
    <p:sldId id="273" r:id="rId12"/>
    <p:sldId id="275" r:id="rId13"/>
    <p:sldId id="262" r:id="rId14"/>
    <p:sldId id="2147483646" r:id="rId15"/>
    <p:sldId id="263" r:id="rId16"/>
    <p:sldId id="2147483647"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is guide" id="{68E7BEE4-EBC2-4A5B-8BEC-8DC478429EA2}">
          <p14:sldIdLst>
            <p14:sldId id="2147483457"/>
          </p14:sldIdLst>
        </p14:section>
        <p14:section name="Introduction" id="{2593C4F6-2BE0-429D-8D6B-DC6F2E7982B1}">
          <p14:sldIdLst>
            <p14:sldId id="2147483476"/>
          </p14:sldIdLst>
        </p14:section>
        <p14:section name="Foundational" id="{7262B916-339F-475B-87F6-C61BA3750142}">
          <p14:sldIdLst>
            <p14:sldId id="257"/>
            <p14:sldId id="266"/>
            <p14:sldId id="258"/>
          </p14:sldIdLst>
        </p14:section>
        <p14:section name="Optimized" id="{6921E893-C595-4BCA-A078-6E5E2EF9247F}">
          <p14:sldIdLst>
            <p14:sldId id="264"/>
            <p14:sldId id="274"/>
            <p14:sldId id="273"/>
            <p14:sldId id="275"/>
          </p14:sldIdLst>
        </p14:section>
        <p14:section name="Strategic" id="{5506184F-AB1B-4E11-8E54-4225E1B23D75}">
          <p14:sldIdLst>
            <p14:sldId id="262"/>
            <p14:sldId id="2147483646"/>
            <p14:sldId id="263"/>
            <p14:sldId id="2147483647"/>
            <p14:sldId id="272"/>
          </p14:sldIdLst>
        </p14:section>
        <p14:section name="Appendix" id="{5493AB64-07F3-49C7-B23E-CF611AB177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7C2100-5EBB-8ED1-B72F-AF16D3E51A79}" name="Amir Jafarian" initials="AJ" userId="S::amjafar@microsoft.com::7bd30de4-663e-4cd5-bb6d-b842b8d40cf9" providerId="AD"/>
  <p188:author id="{70441905-B451-5D44-10A9-48902B8AB8D7}" name="Bernd Vellguth" initials="BV" userId="S::berndv@microsoft.com::a75676f4-3692-4d71-9c7b-e2af334afb98" providerId="AD"/>
  <p188:author id="{51219E07-7DE0-B119-75CB-E090170754BA}" name="Vivian Ma" initials="VM" userId="S::vivianma@microsoft.com::ffa5aa32-9174-404b-86bc-920dd650eceb" providerId="AD"/>
  <p188:author id="{2AC24A54-4E52-D275-DEE0-3A2413551C9F}" name="Chris Stinson (NAYAMODE INC)" initials="CI" userId="S::v-chstin@microsoft.com::0c3b77ce-a5e8-4179-ab1e-38cf506c950d" providerId="AD"/>
  <p188:author id="{7215DE74-63F8-870F-CAD1-D22DA0611E6E}" name="Aakash Malhotra" initials="AM" userId="S::aamalhot@microsoft.com::fc0ff221-b8d3-45c1-9b48-75a0fcf03567" providerId="AD"/>
  <p188:author id="{E4AFC4A9-C6ED-9335-F64F-3C0E6635A098}" name="Nick Caromano" initials="" userId="S::nicaroma@microsoft.com::c69b3419-8ece-4b90-9770-29ba8fc072e7" providerId="AD"/>
  <p188:author id="{1DB106B5-E319-1EF0-FC4C-C01FC0795E35}" name="Liz Willets" initials="LW" userId="S::elwalker@microsoft.com::6272ee36-e657-4ed2-9945-e0a39ec21f89" providerId="AD"/>
  <p188:author id="{5BCD18C2-27EE-A7EA-397F-C93CB452113F}" name="Estefanie Alvarez" initials="EA" userId="S::esalvarez@microsoft.com::5d5177f8-70be-4d20-bdd4-7740b765e8a9" providerId="AD"/>
  <p188:author id="{3794A2D6-889B-0BF5-70B3-F6E46EBD86C8}" name="Martin Sieber" initials="MS" userId="S::martinsi@microsoft.com::4d7fd5d5-f9a5-4494-be94-5ef96d486d22" providerId="AD"/>
  <p188:author id="{B77A95DF-C1DE-3AD6-81DD-8B8561C902A9}" name="Mariana Prudencio" initials="MP" userId="S::paprud@microsoft.com::715a8a23-4085-434c-b09a-5126f5b59931" providerId="AD"/>
  <p188:author id="{2B1D9EF5-9265-BAD2-F52F-C63BB23A73CF}" name="Chris French (SYNAXIS CORPORATION)" initials="CF" userId="S::v-chfren@microsoft.com::8a8416df-dc93-4e60-940a-005a1980cc1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246CD1"/>
    <a:srgbClr val="000000"/>
    <a:srgbClr val="D9D9D9"/>
    <a:srgbClr val="F2F2F2"/>
    <a:srgbClr val="0078D4"/>
    <a:srgbClr val="737373"/>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BD3FAD-0D4F-4812-B916-5A58D565A8F6}" v="1" dt="2025-10-03T06:54:29.6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210"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omments/modernComment_7FFFFFFE_9D7D4613.xml><?xml version="1.0" encoding="utf-8"?>
<p188:cmLst xmlns:a="http://schemas.openxmlformats.org/drawingml/2006/main" xmlns:r="http://schemas.openxmlformats.org/officeDocument/2006/relationships" xmlns:p188="http://schemas.microsoft.com/office/powerpoint/2018/8/main">
  <p188:cm id="{7017FB57-45ED-48E0-9D6D-FB2BD0D5AEE2}" authorId="{3794A2D6-889B-0BF5-70B3-F6E46EBD86C8}" created="2025-09-01T14:07:29.564">
    <ac:txMkLst xmlns:ac="http://schemas.microsoft.com/office/drawing/2013/main/command">
      <pc:docMk xmlns:pc="http://schemas.microsoft.com/office/powerpoint/2013/main/command"/>
      <pc:sldMk xmlns:pc="http://schemas.microsoft.com/office/powerpoint/2013/main/command" cId="2642232851" sldId="2147483646"/>
      <ac:spMk id="12" creationId="{E57AE48E-AF2C-0090-3BFF-7B5B3B519422}"/>
      <ac:txMk cp="108" len="117">
        <ac:context len="227" hash="103087610"/>
      </ac:txMk>
    </ac:txMkLst>
    <p188:pos x="3390159" y="586497"/>
    <p188:txBody>
      <a:bodyPr/>
      <a:lstStyle/>
      <a:p>
        <a:r>
          <a:rPr lang="en-CH"/>
          <a:t>We have consensus that every organization will need some form of exception process. Bernd Vellguth discussed this with a few customers, which all have some sort of exception process:
One is sending one-time passwords via a completely different channel like phones. Others (like Microsoft) have this exception process even for emails. 
Shall we cover „exception handling“ on a separate slide, e.g. in the appendix?</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8D3C-7E2C-470B-AC78-BC969FA65179}" type="datetimeFigureOut">
              <a:rPr lang="en-US" smtClean="0"/>
              <a:t>10/3/2025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A495D-8DD8-48CF-98C1-10CEBA81B86D}" type="slidenum">
              <a:rPr lang="en-US" smtClean="0"/>
              <a:t>‹#›</a:t>
            </a:fld>
            <a:endParaRPr lang="en-US"/>
          </a:p>
        </p:txBody>
      </p:sp>
    </p:spTree>
    <p:extLst>
      <p:ext uri="{BB962C8B-B14F-4D97-AF65-F5344CB8AC3E}">
        <p14:creationId xmlns:p14="http://schemas.microsoft.com/office/powerpoint/2010/main" val="49700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988918-6F47-4388-88DA-D2D9BBF9A52B}" type="slidenum">
              <a:rPr lang="en-CA" smtClean="0"/>
              <a:t>1</a:t>
            </a:fld>
            <a:endParaRPr lang="en-CA"/>
          </a:p>
        </p:txBody>
      </p:sp>
    </p:spTree>
    <p:extLst>
      <p:ext uri="{BB962C8B-B14F-4D97-AF65-F5344CB8AC3E}">
        <p14:creationId xmlns:p14="http://schemas.microsoft.com/office/powerpoint/2010/main" val="305546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A497-E5DA-8CB7-28F8-1076876D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1EBC2D-5946-9F84-78C6-B0BDA1086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769E2-55B9-2339-DE94-2386BA73E4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57E7B9-DAB7-39A8-A41C-7721E85EFB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2078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BD905-533F-ADE9-43FD-C4D4AA3E5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D08532-27E9-A3B0-D629-0C34B37B7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CEBE8-2DA4-8DF8-FB64-5C59E3F7A4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1328C5-0B6F-4CC5-95D0-A077254B61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799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76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74D36-2821-C94D-4F92-8F3F3C166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7BA80-D070-F03F-B333-07D5894C2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57C241-C381-944C-33C8-30F6AB50E5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EEE8C-E8BD-9F37-AA12-3B7A4AD0EA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00335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66B9-91B8-11E3-5494-97D2D6556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4801F-3EF1-AAFD-ABDE-2FAA1551F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36C6B3-091B-A87C-1E99-2C167957AE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8E314D-1E3D-6D75-487F-8BB0CD4B9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701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A79B5-1F2E-8114-910C-ABD2A287D0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67716-A99C-0771-D6EC-B4A0F9EFB9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4942A-35E0-11BD-8AC9-5737E1174B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F8CB01-71E1-DF09-2835-7CF360C34E6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13081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69595-5856-484A-C7C1-F8752BB96C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C41540-0B43-AD31-0218-621D56BB3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31303-F61C-CC1B-5D2A-0E02EDCB99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2D1E3B-0BF8-1781-1950-CDA9200BBC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754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B0EEA-3D2A-719A-84BD-1D287A9D1D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1FCCB3-9B21-1E16-4BD6-111B9B814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6001E1-1CBA-3993-1EC7-8B04D6E2DF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A0D5B9-6D65-93FD-4424-33F8AE4212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13449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67A497-E5DA-8CB7-28F8-1076876DD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1EBC2D-5946-9F84-78C6-B0BDA10864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4769E2-55B9-2339-DE94-2386BA73E4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57E7B9-DAB7-39A8-A41C-7721E85EFB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6696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A7B4-5824-97D3-E392-8DD418E5D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5B546-B9CB-8746-E121-E1F00D4DA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268A-77A8-CFA9-C96C-D92AB8A98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4FDD52-9D43-CF19-6440-01E2520648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80320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080397"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080397"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8" name="Picture 7" descr="A logo of a company&#10;&#10;Description automatically generated">
            <a:extLst>
              <a:ext uri="{FF2B5EF4-FFF2-40B4-BE49-F238E27FC236}">
                <a16:creationId xmlns:a16="http://schemas.microsoft.com/office/drawing/2014/main" id="{51065696-BF77-547A-924A-9F4AB38AD419}"/>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71092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
        <p:nvSpPr>
          <p:cNvPr id="6" name="TextBox 5">
            <a:extLst>
              <a:ext uri="{FF2B5EF4-FFF2-40B4-BE49-F238E27FC236}">
                <a16:creationId xmlns:a16="http://schemas.microsoft.com/office/drawing/2014/main" id="{F9EE040B-CBEC-E646-5C21-E124CC1455F8}"/>
              </a:ext>
            </a:extLst>
          </p:cNvPr>
          <p:cNvSpPr txBox="1"/>
          <p:nvPr userDrawn="1"/>
        </p:nvSpPr>
        <p:spPr>
          <a:xfrm>
            <a:off x="581724" y="6042828"/>
            <a:ext cx="4206240" cy="138499"/>
          </a:xfrm>
          <a:prstGeom prst="rect">
            <a:avLst/>
          </a:prstGeom>
          <a:noFill/>
        </p:spPr>
        <p:txBody>
          <a:bodyPr wrap="square" lIns="0" tIns="0" rIns="0" bIns="0" rtlCol="0" anchor="ctr">
            <a:spAutoFit/>
          </a:bodyPr>
          <a:lstStyle>
            <a:defPPr>
              <a:defRPr lang="en-US"/>
            </a:defPPr>
            <a:lvl1pPr algn="r">
              <a:defRPr kumimoji="0" sz="600" b="0" u="none" strike="noStrike" cap="none" spc="0" normalizeH="0" baseline="0">
                <a:ln>
                  <a:noFill/>
                </a:ln>
                <a:solidFill>
                  <a:schemeClr val="bg1">
                    <a:lumMod val="65000"/>
                  </a:schemeClr>
                </a:solidFill>
                <a:effectLst/>
                <a:uLnTx/>
                <a:uFillTx/>
                <a:latin typeface="Segoe UI" panose="020B0502040204020203" pitchFamily="34" charset="0"/>
                <a:ea typeface="Source Sans Pro" panose="020B0503030403020204" pitchFamily="34" charset="0"/>
                <a:cs typeface="Segoe UI"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91F2C"/>
                </a:solidFill>
                <a:effectLst/>
                <a:uLnTx/>
                <a:uFillTx/>
                <a:latin typeface="Segoe Sans Display" pitchFamily="2" charset="0"/>
                <a:ea typeface="Source Sans Pro" panose="020B0503030403020204" pitchFamily="34" charset="0"/>
                <a:cs typeface="Segoe Sans Display" pitchFamily="2" charset="0"/>
              </a:rPr>
              <a:t>All data is a snapshot in time as of April 2025 unless otherwise noted.</a:t>
            </a:r>
          </a:p>
        </p:txBody>
      </p:sp>
      <p:sp>
        <p:nvSpPr>
          <p:cNvPr id="7" name="TextBox 6">
            <a:extLst>
              <a:ext uri="{FF2B5EF4-FFF2-40B4-BE49-F238E27FC236}">
                <a16:creationId xmlns:a16="http://schemas.microsoft.com/office/drawing/2014/main" id="{434125EC-F52C-C602-F92D-0929DD9A06FD}"/>
              </a:ext>
            </a:extLst>
          </p:cNvPr>
          <p:cNvSpPr txBox="1"/>
          <p:nvPr userDrawn="1"/>
        </p:nvSpPr>
        <p:spPr>
          <a:xfrm>
            <a:off x="581725" y="6348869"/>
            <a:ext cx="4206240" cy="215444"/>
          </a:xfrm>
          <a:prstGeom prst="rect">
            <a:avLst/>
          </a:prstGeom>
          <a:solidFill>
            <a:srgbClr val="C00000"/>
          </a:solidFill>
        </p:spPr>
        <p:txBody>
          <a:bodyPr wrap="square" lIns="45720" tIns="45720" rIns="4572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Confidential.</a:t>
            </a:r>
            <a:r>
              <a:rPr kumimoji="0" lang="en-US" sz="800" b="0" i="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rPr>
              <a:t> Do not print. Do not leave behind with customers.</a:t>
            </a:r>
          </a:p>
        </p:txBody>
      </p:sp>
    </p:spTree>
    <p:extLst>
      <p:ext uri="{BB962C8B-B14F-4D97-AF65-F5344CB8AC3E}">
        <p14:creationId xmlns:p14="http://schemas.microsoft.com/office/powerpoint/2010/main" val="353354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4" name="Picture 3" descr="A logo of a company&#10;&#10;Description automatically generated">
            <a:extLst>
              <a:ext uri="{FF2B5EF4-FFF2-40B4-BE49-F238E27FC236}">
                <a16:creationId xmlns:a16="http://schemas.microsoft.com/office/drawing/2014/main" id="{6D0E7ACD-25E9-7FAD-3A11-733954C79AE2}"/>
              </a:ext>
            </a:extLst>
          </p:cNvPr>
          <p:cNvPicPr>
            <a:picLocks noChangeAspect="1"/>
          </p:cNvPicPr>
          <p:nvPr userDrawn="1"/>
        </p:nvPicPr>
        <p:blipFill rotWithShape="1">
          <a:blip r:embed="rId2"/>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826563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888296-1BF5-3076-CE00-74F1F5CDE7CC}"/>
              </a:ext>
            </a:extLst>
          </p:cNvPr>
          <p:cNvSpPr/>
          <p:nvPr userDrawn="1"/>
        </p:nvSpPr>
        <p:spPr bwMode="auto">
          <a:xfrm>
            <a:off x="-1" y="0"/>
            <a:ext cx="462987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882407"/>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33240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739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2"/>
          <a:stretch>
            <a:fillRect/>
          </a:stretch>
        </p:blipFill>
        <p:spPr bwMode="invGray">
          <a:xfrm>
            <a:off x="4671100" y="0"/>
            <a:ext cx="7520900" cy="6858000"/>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3587B0DC-1752-5300-1FE6-BB7490BD1D35}"/>
              </a:ext>
            </a:extLst>
          </p:cNvPr>
          <p:cNvPicPr>
            <a:picLocks noChangeAspect="1"/>
          </p:cNvPicPr>
          <p:nvPr userDrawn="1"/>
        </p:nvPicPr>
        <p:blipFill>
          <a:blip r:embed="rId3"/>
          <a:stretch>
            <a:fillRect/>
          </a:stretch>
        </p:blipFill>
        <p:spPr>
          <a:xfrm>
            <a:off x="311231" y="302469"/>
            <a:ext cx="2850417" cy="860775"/>
          </a:xfrm>
          <a:prstGeom prst="rect">
            <a:avLst/>
          </a:prstGeom>
        </p:spPr>
      </p:pic>
      <p:sp useBgFill="1">
        <p:nvSpPr>
          <p:cNvPr id="4" name="Rectangle 3">
            <a:extLst>
              <a:ext uri="{FF2B5EF4-FFF2-40B4-BE49-F238E27FC236}">
                <a16:creationId xmlns:a16="http://schemas.microsoft.com/office/drawing/2014/main" id="{8ED525D8-3CB5-314A-BB68-7F7260C4AC51}"/>
              </a:ext>
            </a:extLst>
          </p:cNvPr>
          <p:cNvSpPr/>
          <p:nvPr userDrawn="1"/>
        </p:nvSpPr>
        <p:spPr bwMode="auto">
          <a:xfrm>
            <a:off x="563384" y="6168242"/>
            <a:ext cx="2063187" cy="3289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91082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8518656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0" r:id="rId3"/>
    <p:sldLayoutId id="2147483881" r:id="rId4"/>
    <p:sldLayoutId id="2147483885" r:id="rId5"/>
    <p:sldLayoutId id="2147483882" r:id="rId6"/>
    <p:sldLayoutId id="2147483886"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18/10/relationships/comments" Target="../comments/modernComment_7FFFFFFE_9D7D4613.xml"/><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learn.microsoft.com/en-us/purview/dlp-exchange-conditions-and-actions" TargetMode="External"/><Relationship Id="rId11" Type="http://schemas.openxmlformats.org/officeDocument/2006/relationships/image" Target="../media/image42.png"/><Relationship Id="rId5" Type="http://schemas.openxmlformats.org/officeDocument/2006/relationships/hyperlink" Target="https://purview.microsoft.com/" TargetMode="External"/><Relationship Id="rId10" Type="http://schemas.openxmlformats.org/officeDocument/2006/relationships/image" Target="../media/image35.png"/><Relationship Id="rId4" Type="http://schemas.openxmlformats.org/officeDocument/2006/relationships/image" Target="../media/image33.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hyperlink" Target="https://purview.microsoft.com/" TargetMode="External"/><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hyperlink" Target="https://learn.microsoft.com/en-us/purview/endpoint-dlp-getting-started" TargetMode="External"/><Relationship Id="rId4" Type="http://schemas.openxmlformats.org/officeDocument/2006/relationships/image" Target="../media/image33.pn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learn.microsoft.com/en-us/purview/dlp-microsoft-teams" TargetMode="External"/><Relationship Id="rId10" Type="http://schemas.openxmlformats.org/officeDocument/2006/relationships/image" Target="../media/image44.png"/><Relationship Id="rId4" Type="http://schemas.openxmlformats.org/officeDocument/2006/relationships/hyperlink" Target="https://purview.microsoft.com/" TargetMode="External"/><Relationship Id="rId9" Type="http://schemas.openxmlformats.org/officeDocument/2006/relationships/image" Target="../media/image35.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purview.microsoft.com/" TargetMode="External"/><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hyperlink" Target="https://learn.microsoft.com/en-us/purview/on-demand-classification" TargetMode="External"/><Relationship Id="rId4" Type="http://schemas.openxmlformats.org/officeDocument/2006/relationships/image" Target="../media/image23.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hyperlink" Target="https://purview.microsoft.com/" TargetMode="External"/><Relationship Id="rId3" Type="http://schemas.openxmlformats.org/officeDocument/2006/relationships/image" Target="../media/image16.png"/><Relationship Id="rId7" Type="http://schemas.openxmlformats.org/officeDocument/2006/relationships/hyperlink" Target="https://learn.microsoft.com/en-us/purview/data-classification-data-explorer"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hyperlink" Target="https://purview.microsoft.com/" TargetMode="External"/><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hyperlink" Target="https://learn.microsoft.com/en-us/purview/on-demand-classification" TargetMode="External"/><Relationship Id="rId9"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hyperlink" Target="https://purview.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hyperlink" Target="https://learn.microsoft.com/en-us/purview/apply-sensitivity-label-automatically#how-to-configure-auto-labeling-policies-for-sharepoint-onedrive-and-exchange" TargetMode="External"/><Relationship Id="rId5" Type="http://schemas.openxmlformats.org/officeDocument/2006/relationships/image" Target="../media/image19.png"/><Relationship Id="rId10" Type="http://schemas.openxmlformats.org/officeDocument/2006/relationships/image" Target="../media/image32.png"/><Relationship Id="rId4" Type="http://schemas.openxmlformats.org/officeDocument/2006/relationships/image" Target="../media/image18.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purview.microsoft.com/" TargetMode="External"/><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7.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purview.microsoft.com/" TargetMode="External"/><Relationship Id="rId5" Type="http://schemas.openxmlformats.org/officeDocument/2006/relationships/hyperlink" Target="https://learn.microsoft.com/en-us/purview/priority-cleanup" TargetMode="External"/><Relationship Id="rId10" Type="http://schemas.openxmlformats.org/officeDocument/2006/relationships/image" Target="../media/image41.png"/><Relationship Id="rId4" Type="http://schemas.openxmlformats.org/officeDocument/2006/relationships/hyperlink" Target="https://learn.microsoft.com/en-us/purview/retention?tabs=table-overriden" TargetMode="External"/><Relationship Id="rId9"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000"/>
              <a:t>Identify and Remediate Credentials with Purview</a:t>
            </a:r>
          </a:p>
        </p:txBody>
      </p:sp>
      <p:sp>
        <p:nvSpPr>
          <p:cNvPr id="12" name="Text Placeholder 2">
            <a:extLst>
              <a:ext uri="{FF2B5EF4-FFF2-40B4-BE49-F238E27FC236}">
                <a16:creationId xmlns:a16="http://schemas.microsoft.com/office/drawing/2014/main" id="{0E3967DA-249C-C7D1-C941-91B1AD5A767E}"/>
              </a:ext>
            </a:extLst>
          </p:cNvPr>
          <p:cNvSpPr>
            <a:spLocks noGrp="1"/>
          </p:cNvSpPr>
          <p:nvPr>
            <p:ph type="body" sz="quarter" idx="12"/>
          </p:nvPr>
        </p:nvSpPr>
        <p:spPr>
          <a:xfrm>
            <a:off x="582042" y="3962400"/>
            <a:ext cx="4164583" cy="338554"/>
          </a:xfrm>
        </p:spPr>
        <p:txBody>
          <a:bodyPr/>
          <a:lstStyle/>
          <a:p>
            <a:r>
              <a:rPr lang="en-US"/>
              <a:t>Blueprint</a:t>
            </a: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23A9-B67E-2585-3C27-84FA03B6D1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24B462-943B-4B3E-6381-85DC7510CCC8}"/>
              </a:ext>
            </a:extLst>
          </p:cNvPr>
          <p:cNvSpPr>
            <a:spLocks noGrp="1"/>
          </p:cNvSpPr>
          <p:nvPr>
            <p:ph type="title"/>
          </p:nvPr>
        </p:nvSpPr>
        <p:spPr>
          <a:xfrm>
            <a:off x="585216" y="2911158"/>
            <a:ext cx="11018520" cy="623248"/>
          </a:xfrm>
        </p:spPr>
        <p:txBody>
          <a:bodyPr/>
          <a:lstStyle/>
          <a:p>
            <a:r>
              <a:rPr lang="en-US" sz="4500">
                <a:cs typeface="Segoe UI"/>
              </a:rPr>
              <a:t>Strategic</a:t>
            </a:r>
            <a:endParaRPr lang="en-US"/>
          </a:p>
        </p:txBody>
      </p:sp>
      <p:sp>
        <p:nvSpPr>
          <p:cNvPr id="6" name="Rectangle: Rounded Corners 5">
            <a:extLst>
              <a:ext uri="{FF2B5EF4-FFF2-40B4-BE49-F238E27FC236}">
                <a16:creationId xmlns:a16="http://schemas.microsoft.com/office/drawing/2014/main" id="{803AC632-D4EE-F80E-C679-AA53D00939A8}"/>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Prevent new Credential Sharing</a:t>
            </a:r>
          </a:p>
        </p:txBody>
      </p:sp>
      <p:sp>
        <p:nvSpPr>
          <p:cNvPr id="2" name="Rectangle: Rounded Corners 1">
            <a:extLst>
              <a:ext uri="{FF2B5EF4-FFF2-40B4-BE49-F238E27FC236}">
                <a16:creationId xmlns:a16="http://schemas.microsoft.com/office/drawing/2014/main" id="{72A58ED6-D7BC-FC96-6253-28490A2B0E50}"/>
              </a:ext>
            </a:extLst>
          </p:cNvPr>
          <p:cNvSpPr/>
          <p:nvPr/>
        </p:nvSpPr>
        <p:spPr bwMode="auto">
          <a:xfrm>
            <a:off x="608754" y="4102780"/>
            <a:ext cx="3474720" cy="1371600"/>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Use DLP for Exchange Online</a:t>
            </a:r>
          </a:p>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Create DLP policy for Endpoints</a:t>
            </a:r>
          </a:p>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Configure DLP for Teams</a:t>
            </a:r>
          </a:p>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Run On-Demand Classification on Endpoints</a:t>
            </a:r>
          </a:p>
        </p:txBody>
      </p:sp>
    </p:spTree>
    <p:extLst>
      <p:ext uri="{BB962C8B-B14F-4D97-AF65-F5344CB8AC3E}">
        <p14:creationId xmlns:p14="http://schemas.microsoft.com/office/powerpoint/2010/main" val="368702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7F21-A6D7-7CED-DE7B-6189B25E8A7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F71BAC2E-0064-5C93-F249-0B7507BFC7C4}"/>
              </a:ext>
            </a:extLst>
          </p:cNvPr>
          <p:cNvPicPr>
            <a:picLocks noChangeAspect="1"/>
          </p:cNvPicPr>
          <p:nvPr/>
        </p:nvPicPr>
        <p:blipFill>
          <a:blip r:embed="rId4"/>
          <a:stretch>
            <a:fillRect/>
          </a:stretch>
        </p:blipFill>
        <p:spPr>
          <a:xfrm>
            <a:off x="8529189" y="1627977"/>
            <a:ext cx="3368767" cy="1289394"/>
          </a:xfrm>
          <a:prstGeom prst="rect">
            <a:avLst/>
          </a:prstGeom>
        </p:spPr>
      </p:pic>
      <p:sp>
        <p:nvSpPr>
          <p:cNvPr id="54" name="Rectangle: Rounded Corners 53">
            <a:extLst>
              <a:ext uri="{FF2B5EF4-FFF2-40B4-BE49-F238E27FC236}">
                <a16:creationId xmlns:a16="http://schemas.microsoft.com/office/drawing/2014/main" id="{BE6B822A-4797-8BAA-79DB-17F152370339}"/>
              </a:ext>
              <a:ext uri="{C183D7F6-B498-43B3-948B-1728B52AA6E4}">
                <adec:decorative xmlns:adec="http://schemas.microsoft.com/office/drawing/2017/decorative" val="1"/>
              </a:ext>
            </a:extLst>
          </p:cNvPr>
          <p:cNvSpPr/>
          <p:nvPr/>
        </p:nvSpPr>
        <p:spPr bwMode="auto">
          <a:xfrm>
            <a:off x="415116" y="2188908"/>
            <a:ext cx="3797154" cy="4345242"/>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158CE456-0527-893F-3D6B-9A2EF0AF3A0B}"/>
              </a:ext>
            </a:extLst>
          </p:cNvPr>
          <p:cNvSpPr txBox="1"/>
          <p:nvPr/>
        </p:nvSpPr>
        <p:spPr>
          <a:xfrm>
            <a:off x="588264" y="2439955"/>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9F9C5910-3918-F899-F01C-9625528DBDF6}"/>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8F062107-D710-7F66-4411-C9843C4753D5}"/>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B7CD41B-236E-C582-E3DC-C07C278FA581}"/>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04A904DA-8CF2-B82B-CB9A-B01A8222ECDF}"/>
              </a:ext>
              <a:ext uri="{C183D7F6-B498-43B3-948B-1728B52AA6E4}">
                <adec:decorative xmlns:adec="http://schemas.microsoft.com/office/drawing/2017/decorative" val="0"/>
              </a:ext>
            </a:extLst>
          </p:cNvPr>
          <p:cNvSpPr/>
          <p:nvPr/>
        </p:nvSpPr>
        <p:spPr bwMode="auto">
          <a:xfrm>
            <a:off x="4924680"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5E25B01D-6ADB-7C0A-A7A7-4235C059B261}"/>
              </a:ext>
              <a:ext uri="{C183D7F6-B498-43B3-948B-1728B52AA6E4}">
                <adec:decorative xmlns:adec="http://schemas.microsoft.com/office/drawing/2017/decorative" val="0"/>
              </a:ext>
            </a:extLst>
          </p:cNvPr>
          <p:cNvSpPr/>
          <p:nvPr/>
        </p:nvSpPr>
        <p:spPr bwMode="auto">
          <a:xfrm>
            <a:off x="8530341"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2" name="!!line2">
            <a:extLst>
              <a:ext uri="{FF2B5EF4-FFF2-40B4-BE49-F238E27FC236}">
                <a16:creationId xmlns:a16="http://schemas.microsoft.com/office/drawing/2014/main" id="{C6E9D937-60E3-F47F-D23E-BE680EC161F9}"/>
              </a:ext>
              <a:ext uri="{C183D7F6-B498-43B3-948B-1728B52AA6E4}">
                <adec:decorative xmlns:adec="http://schemas.microsoft.com/office/drawing/2017/decorative" val="1"/>
              </a:ext>
            </a:extLst>
          </p:cNvPr>
          <p:cNvCxnSpPr>
            <a:cxnSpLocks/>
          </p:cNvCxnSpPr>
          <p:nvPr/>
        </p:nvCxnSpPr>
        <p:spPr>
          <a:xfrm>
            <a:off x="565401" y="351801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B26C168-AE8A-C324-A795-285CE7E91DA5}"/>
              </a:ext>
            </a:extLst>
          </p:cNvPr>
          <p:cNvSpPr txBox="1">
            <a:spLocks/>
          </p:cNvSpPr>
          <p:nvPr/>
        </p:nvSpPr>
        <p:spPr>
          <a:xfrm>
            <a:off x="565401" y="2906135"/>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DA1A3A0-DB63-ACAC-D74E-1843A9B5D77B}"/>
              </a:ext>
            </a:extLst>
          </p:cNvPr>
          <p:cNvSpPr txBox="1">
            <a:spLocks/>
          </p:cNvSpPr>
          <p:nvPr/>
        </p:nvSpPr>
        <p:spPr>
          <a:xfrm>
            <a:off x="565401" y="3252501"/>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p>
        </p:txBody>
      </p:sp>
      <p:sp>
        <p:nvSpPr>
          <p:cNvPr id="41" name="TextBox 40">
            <a:extLst>
              <a:ext uri="{FF2B5EF4-FFF2-40B4-BE49-F238E27FC236}">
                <a16:creationId xmlns:a16="http://schemas.microsoft.com/office/drawing/2014/main" id="{C282A678-CEA1-1649-607B-CCA61B2B09E4}"/>
              </a:ext>
            </a:extLst>
          </p:cNvPr>
          <p:cNvSpPr txBox="1">
            <a:spLocks/>
          </p:cNvSpPr>
          <p:nvPr/>
        </p:nvSpPr>
        <p:spPr>
          <a:xfrm>
            <a:off x="565401" y="3945233"/>
            <a:ext cx="3447288"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a:t>
            </a:r>
            <a:r>
              <a:rPr kumimoji="0" lang="en-US" sz="1200" b="0" i="0" u="none" strike="noStrike" kern="1200" cap="none" spc="0" normalizeH="0" baseline="0" noProof="0">
                <a:ln>
                  <a:noFill/>
                </a:ln>
                <a:solidFill>
                  <a:srgbClr val="000000"/>
                </a:solidFill>
                <a:effectLst/>
                <a:uLnTx/>
                <a:uFillTx/>
                <a:latin typeface="Segoe UI"/>
                <a:ea typeface="+mn-ea"/>
                <a:cs typeface="+mn-cs"/>
              </a:rPr>
              <a:t>in the wizard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stored in connected sources, </a:t>
            </a:r>
            <a:r>
              <a:rPr kumimoji="0" lang="en-US" sz="1200" b="0" i="0" u="none" strike="noStrike" kern="1200" cap="none" spc="0" normalizeH="0" baseline="0" noProof="0">
                <a:ln>
                  <a:noFill/>
                </a:ln>
                <a:solidFill>
                  <a:srgbClr val="000000"/>
                </a:solidFill>
                <a:effectLst/>
                <a:uLnTx/>
                <a:uFillTx/>
                <a:latin typeface="Segoe UI"/>
                <a:ea typeface="+mn-ea"/>
                <a:cs typeface="+mn-cs"/>
              </a:rPr>
              <a:t>then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Custom </a:t>
            </a:r>
            <a:r>
              <a:rPr kumimoji="0" lang="en-US" sz="1200" b="0" i="0" u="none" strike="noStrike" kern="1200" cap="none" spc="0" normalizeH="0" baseline="0" noProof="0">
                <a:ln>
                  <a:noFill/>
                </a:ln>
                <a:solidFill>
                  <a:srgbClr val="000000"/>
                </a:solidFill>
                <a:effectLst/>
                <a:uLnTx/>
                <a:uFillTx/>
                <a:latin typeface="Segoe UI"/>
                <a:ea typeface="+mn-ea"/>
                <a:cs typeface="+mn-cs"/>
              </a:rPr>
              <a:t>and </a:t>
            </a:r>
            <a:r>
              <a:rPr lang="en-US" sz="1200">
                <a:solidFill>
                  <a:srgbClr val="000000"/>
                </a:solidFill>
                <a:latin typeface="Segoe UI Semibold"/>
              </a:rPr>
              <a:t>Custom</a:t>
            </a:r>
            <a:r>
              <a:rPr kumimoji="0" lang="en-US" sz="1200" b="0" i="0" u="none" strike="noStrike" kern="1200" cap="none" spc="0" normalizeH="0" baseline="0" noProof="0">
                <a:ln>
                  <a:noFill/>
                </a:ln>
                <a:solidFill>
                  <a:srgbClr val="000000"/>
                </a:solidFill>
                <a:effectLst/>
                <a:uLnTx/>
                <a:uFillTx/>
                <a:latin typeface="Segoe UI Semibold"/>
                <a:ea typeface="+mn-ea"/>
                <a:cs typeface="+mn-cs"/>
              </a:rPr>
              <a:t> policy</a:t>
            </a:r>
            <a:r>
              <a:rPr kumimoji="0" lang="en-US" sz="1200" b="0" i="0" u="none" strike="noStrike" kern="1200" cap="none" spc="0" normalizeH="0" baseline="0" noProof="0">
                <a:ln>
                  <a:noFill/>
                </a:ln>
                <a:solidFill>
                  <a:srgbClr val="000000"/>
                </a:solidFill>
                <a:effectLst/>
                <a:uLnTx/>
                <a:uFillTx/>
                <a:latin typeface="Segoe UI"/>
                <a:ea typeface="+mn-ea"/>
                <a:cs typeface="+mn-cs"/>
              </a:rPr>
              <a:t> </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42" name="!!line2">
            <a:extLst>
              <a:ext uri="{FF2B5EF4-FFF2-40B4-BE49-F238E27FC236}">
                <a16:creationId xmlns:a16="http://schemas.microsoft.com/office/drawing/2014/main" id="{A28E5B27-FB9A-CF26-3FA1-AE6C3C9EA275}"/>
              </a:ext>
              <a:ext uri="{C183D7F6-B498-43B3-948B-1728B52AA6E4}">
                <adec:decorative xmlns:adec="http://schemas.microsoft.com/office/drawing/2017/decorative" val="1"/>
              </a:ext>
            </a:extLst>
          </p:cNvPr>
          <p:cNvCxnSpPr>
            <a:cxnSpLocks/>
          </p:cNvCxnSpPr>
          <p:nvPr/>
        </p:nvCxnSpPr>
        <p:spPr>
          <a:xfrm>
            <a:off x="565401" y="31716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88905728-9DD8-6954-805F-7B1291BB6974}"/>
              </a:ext>
              <a:ext uri="{C183D7F6-B498-43B3-948B-1728B52AA6E4}">
                <adec:decorative xmlns:adec="http://schemas.microsoft.com/office/drawing/2017/decorative" val="1"/>
              </a:ext>
            </a:extLst>
          </p:cNvPr>
          <p:cNvCxnSpPr>
            <a:cxnSpLocks/>
          </p:cNvCxnSpPr>
          <p:nvPr/>
        </p:nvCxnSpPr>
        <p:spPr>
          <a:xfrm>
            <a:off x="565401" y="386438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69751CAE-91D8-29AD-EC8E-3403AFD701D6}"/>
              </a:ext>
              <a:ext uri="{C183D7F6-B498-43B3-948B-1728B52AA6E4}">
                <adec:decorative xmlns:adec="http://schemas.microsoft.com/office/drawing/2017/decorative" val="1"/>
              </a:ext>
            </a:extLst>
          </p:cNvPr>
          <p:cNvCxnSpPr>
            <a:cxnSpLocks/>
          </p:cNvCxnSpPr>
          <p:nvPr/>
        </p:nvCxnSpPr>
        <p:spPr>
          <a:xfrm>
            <a:off x="588264" y="2790836"/>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B601A77-C3AE-043C-B4C8-08FA6F817BC5}"/>
              </a:ext>
            </a:extLst>
          </p:cNvPr>
          <p:cNvSpPr/>
          <p:nvPr/>
        </p:nvSpPr>
        <p:spPr bwMode="auto">
          <a:xfrm>
            <a:off x="415116" y="2084106"/>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a:t>
            </a:r>
          </a:p>
        </p:txBody>
      </p:sp>
      <p:sp>
        <p:nvSpPr>
          <p:cNvPr id="65" name="TextBox 64">
            <a:extLst>
              <a:ext uri="{FF2B5EF4-FFF2-40B4-BE49-F238E27FC236}">
                <a16:creationId xmlns:a16="http://schemas.microsoft.com/office/drawing/2014/main" id="{5EA13E67-E5A4-5E74-B14B-5425808B0EE4}"/>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6"/>
              </a:rPr>
              <a:t>Data loss prevention Exchange conditions and actions reference</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68C81858-7D0C-2C98-8DD5-6871B8248A0F}"/>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38" name="TextBox 37">
            <a:extLst>
              <a:ext uri="{FF2B5EF4-FFF2-40B4-BE49-F238E27FC236}">
                <a16:creationId xmlns:a16="http://schemas.microsoft.com/office/drawing/2014/main" id="{73DF2AF6-DAF3-C1FC-1BE0-D9A822F21FAA}"/>
              </a:ext>
            </a:extLst>
          </p:cNvPr>
          <p:cNvSpPr txBox="1">
            <a:spLocks/>
          </p:cNvSpPr>
          <p:nvPr/>
        </p:nvSpPr>
        <p:spPr>
          <a:xfrm>
            <a:off x="565401" y="3598867"/>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Policies</a:t>
            </a:r>
          </a:p>
        </p:txBody>
      </p:sp>
      <p:sp>
        <p:nvSpPr>
          <p:cNvPr id="11" name="Title 1">
            <a:extLst>
              <a:ext uri="{FF2B5EF4-FFF2-40B4-BE49-F238E27FC236}">
                <a16:creationId xmlns:a16="http://schemas.microsoft.com/office/drawing/2014/main" id="{1242D2E0-FD59-9099-4A07-8B79BF5B0F8F}"/>
              </a:ext>
            </a:extLst>
          </p:cNvPr>
          <p:cNvSpPr txBox="1">
            <a:spLocks/>
          </p:cNvSpPr>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Use Data Loss Prevention (DLP) for Exchange Online </a:t>
            </a:r>
          </a:p>
        </p:txBody>
      </p:sp>
      <p:sp>
        <p:nvSpPr>
          <p:cNvPr id="12" name="Title 16">
            <a:extLst>
              <a:ext uri="{FF2B5EF4-FFF2-40B4-BE49-F238E27FC236}">
                <a16:creationId xmlns:a16="http://schemas.microsoft.com/office/drawing/2014/main" id="{E57AE48E-AF2C-0090-3BFF-7B5B3B519422}"/>
              </a:ext>
            </a:extLst>
          </p:cNvPr>
          <p:cNvSpPr txBox="1">
            <a:spLocks/>
          </p:cNvSpPr>
          <p:nvPr/>
        </p:nvSpPr>
        <p:spPr>
          <a:xfrm>
            <a:off x="591291" y="1042278"/>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Prevent sending mails containing credentials to external recipients using DLP policies for Exchange Online. Customers should establish an exception process which e.g. allows sending credentials to new hires or close partners.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cxnSp>
        <p:nvCxnSpPr>
          <p:cNvPr id="14" name="!!line2">
            <a:extLst>
              <a:ext uri="{FF2B5EF4-FFF2-40B4-BE49-F238E27FC236}">
                <a16:creationId xmlns:a16="http://schemas.microsoft.com/office/drawing/2014/main" id="{9AB0E909-D3F4-466E-9CF1-02D843433527}"/>
              </a:ext>
              <a:ext uri="{C183D7F6-B498-43B3-948B-1728B52AA6E4}">
                <adec:decorative xmlns:adec="http://schemas.microsoft.com/office/drawing/2017/decorative" val="1"/>
              </a:ext>
            </a:extLst>
          </p:cNvPr>
          <p:cNvCxnSpPr>
            <a:cxnSpLocks/>
          </p:cNvCxnSpPr>
          <p:nvPr/>
        </p:nvCxnSpPr>
        <p:spPr>
          <a:xfrm>
            <a:off x="565401" y="458008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0918C0-82BC-342D-398F-9EA22440EE7B}"/>
              </a:ext>
            </a:extLst>
          </p:cNvPr>
          <p:cNvSpPr txBox="1">
            <a:spLocks/>
          </p:cNvSpPr>
          <p:nvPr/>
        </p:nvSpPr>
        <p:spPr>
          <a:xfrm>
            <a:off x="565401" y="4660931"/>
            <a:ext cx="3561081"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startAt="5"/>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 your policy, choose </a:t>
            </a:r>
            <a:r>
              <a:rPr lang="en-US" sz="1200">
                <a:solidFill>
                  <a:srgbClr val="000000"/>
                </a:solidFill>
                <a:latin typeface="Segoe UI Semibold"/>
              </a:rPr>
              <a:t>Exchange mail </a:t>
            </a:r>
            <a:r>
              <a:rPr kumimoji="0" lang="en-US" sz="1200" b="0" i="0" u="none" strike="noStrike" kern="1200" cap="none" spc="0" normalizeH="0" baseline="0" noProof="0">
                <a:ln>
                  <a:noFill/>
                </a:ln>
                <a:solidFill>
                  <a:srgbClr val="000000"/>
                </a:solidFill>
                <a:effectLst/>
                <a:uLnTx/>
                <a:uFillTx/>
                <a:latin typeface="Segoe UI"/>
                <a:ea typeface="+mn-ea"/>
                <a:cs typeface="+mn-cs"/>
              </a:rPr>
              <a:t>only and create a rule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4C0976D8-26D3-9AC1-6E57-4083D4D69BAC}"/>
              </a:ext>
            </a:extLst>
          </p:cNvPr>
          <p:cNvPicPr>
            <a:picLocks noChangeAspect="1"/>
          </p:cNvPicPr>
          <p:nvPr/>
        </p:nvPicPr>
        <p:blipFill>
          <a:blip r:embed="rId7"/>
          <a:stretch>
            <a:fillRect/>
          </a:stretch>
        </p:blipFill>
        <p:spPr>
          <a:xfrm>
            <a:off x="4924680" y="1574812"/>
            <a:ext cx="3404566" cy="1742326"/>
          </a:xfrm>
          <a:prstGeom prst="rect">
            <a:avLst/>
          </a:prstGeom>
        </p:spPr>
      </p:pic>
      <p:pic>
        <p:nvPicPr>
          <p:cNvPr id="25" name="Picture 24">
            <a:extLst>
              <a:ext uri="{FF2B5EF4-FFF2-40B4-BE49-F238E27FC236}">
                <a16:creationId xmlns:a16="http://schemas.microsoft.com/office/drawing/2014/main" id="{BE140125-4070-97B7-66BB-67916420105B}"/>
              </a:ext>
            </a:extLst>
          </p:cNvPr>
          <p:cNvPicPr>
            <a:picLocks noChangeAspect="1"/>
          </p:cNvPicPr>
          <p:nvPr/>
        </p:nvPicPr>
        <p:blipFill>
          <a:blip r:embed="rId8"/>
          <a:stretch>
            <a:fillRect/>
          </a:stretch>
        </p:blipFill>
        <p:spPr>
          <a:xfrm>
            <a:off x="5845256" y="2036144"/>
            <a:ext cx="1848108" cy="352474"/>
          </a:xfrm>
          <a:prstGeom prst="rect">
            <a:avLst/>
          </a:prstGeom>
        </p:spPr>
      </p:pic>
      <p:cxnSp>
        <p:nvCxnSpPr>
          <p:cNvPr id="26" name="Straight Arrow Connector 25">
            <a:extLst>
              <a:ext uri="{FF2B5EF4-FFF2-40B4-BE49-F238E27FC236}">
                <a16:creationId xmlns:a16="http://schemas.microsoft.com/office/drawing/2014/main" id="{4D06262C-6F64-E0C9-78AB-6EDE63CA0156}"/>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7FC78D-2EC9-F764-4FAC-D61A3CD8FF45}"/>
              </a:ext>
              <a:ext uri="{C183D7F6-B498-43B3-948B-1728B52AA6E4}">
                <adec:decorative xmlns:adec="http://schemas.microsoft.com/office/drawing/2017/decorative" val="1"/>
              </a:ext>
            </a:extLst>
          </p:cNvPr>
          <p:cNvCxnSpPr>
            <a:cxnSpLocks/>
          </p:cNvCxnSpPr>
          <p:nvPr/>
        </p:nvCxnSpPr>
        <p:spPr>
          <a:xfrm flipH="1">
            <a:off x="9103281" y="2002904"/>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685E546-CF09-4C67-DF1F-29EBE1EE4FF7}"/>
              </a:ext>
              <a:ext uri="{C183D7F6-B498-43B3-948B-1728B52AA6E4}">
                <adec:decorative xmlns:adec="http://schemas.microsoft.com/office/drawing/2017/decorative" val="0"/>
              </a:ext>
            </a:extLst>
          </p:cNvPr>
          <p:cNvSpPr/>
          <p:nvPr/>
        </p:nvSpPr>
        <p:spPr bwMode="auto">
          <a:xfrm>
            <a:off x="8858510"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2" name="TextBox 51">
            <a:extLst>
              <a:ext uri="{FF2B5EF4-FFF2-40B4-BE49-F238E27FC236}">
                <a16:creationId xmlns:a16="http://schemas.microsoft.com/office/drawing/2014/main" id="{4602D591-F475-843F-06C2-3A2FFE62D4B7}"/>
              </a:ext>
            </a:extLst>
          </p:cNvPr>
          <p:cNvSpPr txBox="1">
            <a:spLocks/>
          </p:cNvSpPr>
          <p:nvPr/>
        </p:nvSpPr>
        <p:spPr>
          <a:xfrm>
            <a:off x="565401" y="5191961"/>
            <a:ext cx="3474723" cy="110799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6"/>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 condition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Content contains</a:t>
            </a:r>
            <a:r>
              <a:rPr kumimoji="0" lang="en-US" sz="1200" b="0" i="0" u="none" strike="noStrike" kern="1200" cap="none" spc="0" normalizeH="0" baseline="0" noProof="0">
                <a:ln>
                  <a:noFill/>
                </a:ln>
                <a:solidFill>
                  <a:srgbClr val="000000"/>
                </a:solidFill>
                <a:effectLst/>
                <a:uLnTx/>
                <a:uFillTx/>
                <a:latin typeface="Segoe UI"/>
                <a:ea typeface="+mn-ea"/>
                <a:cs typeface="+mn-cs"/>
              </a:rPr>
              <a:t> selecting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Sensitive Info Types</a:t>
            </a:r>
            <a:r>
              <a:rPr kumimoji="0" lang="en-US" sz="1200" b="0" i="0" u="none" strike="noStrike" kern="1200" cap="none" spc="0" normalizeH="0" baseline="0" noProof="0">
                <a:ln>
                  <a:noFill/>
                </a:ln>
                <a:solidFill>
                  <a:srgbClr val="000000"/>
                </a:solidFill>
                <a:effectLst/>
                <a:uLnTx/>
                <a:uFillTx/>
                <a:latin typeface="Segoe UI"/>
                <a:ea typeface="+mn-ea"/>
                <a:cs typeface="+mn-cs"/>
              </a:rPr>
              <a:t>, choosing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All Credential Types </a:t>
            </a:r>
            <a:r>
              <a:rPr kumimoji="0" lang="en-US" sz="1200" b="0" i="0" u="none" strike="noStrike" kern="1200" cap="none" spc="0" normalizeH="0" baseline="0" noProof="0">
                <a:ln>
                  <a:noFill/>
                </a:ln>
                <a:solidFill>
                  <a:srgbClr val="000000"/>
                </a:solidFill>
                <a:effectLst/>
                <a:uLnTx/>
                <a:uFillTx/>
                <a:latin typeface="Segoe UI"/>
                <a:ea typeface="+mn-ea"/>
                <a:cs typeface="+mn-cs"/>
              </a:rPr>
              <a:t>and condition</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mn-cs"/>
              </a:rPr>
              <a:t> Content is shared from Microsoft 365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people outside of my organization.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Set action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Restrict access or encrypt the content in Microsoft 365 locations</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55" name="!!line2">
            <a:extLst>
              <a:ext uri="{FF2B5EF4-FFF2-40B4-BE49-F238E27FC236}">
                <a16:creationId xmlns:a16="http://schemas.microsoft.com/office/drawing/2014/main" id="{E0D0FE28-3ED5-505A-F900-488F0C59A03B}"/>
              </a:ext>
              <a:ext uri="{C183D7F6-B498-43B3-948B-1728B52AA6E4}">
                <adec:decorative xmlns:adec="http://schemas.microsoft.com/office/drawing/2017/decorative" val="1"/>
              </a:ext>
            </a:extLst>
          </p:cNvPr>
          <p:cNvCxnSpPr>
            <a:cxnSpLocks/>
          </p:cNvCxnSpPr>
          <p:nvPr/>
        </p:nvCxnSpPr>
        <p:spPr>
          <a:xfrm>
            <a:off x="565401" y="511111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F109CCD-43CE-6F69-6DAF-FAC3C360739E}"/>
              </a:ext>
            </a:extLst>
          </p:cNvPr>
          <p:cNvPicPr>
            <a:picLocks noChangeAspect="1"/>
          </p:cNvPicPr>
          <p:nvPr/>
        </p:nvPicPr>
        <p:blipFill>
          <a:blip r:embed="rId9"/>
          <a:stretch>
            <a:fillRect/>
          </a:stretch>
        </p:blipFill>
        <p:spPr>
          <a:xfrm>
            <a:off x="9391032" y="1788561"/>
            <a:ext cx="2295845" cy="428685"/>
          </a:xfrm>
          <a:prstGeom prst="rect">
            <a:avLst/>
          </a:prstGeom>
        </p:spPr>
      </p:pic>
      <p:pic>
        <p:nvPicPr>
          <p:cNvPr id="22" name="Picture 21">
            <a:extLst>
              <a:ext uri="{FF2B5EF4-FFF2-40B4-BE49-F238E27FC236}">
                <a16:creationId xmlns:a16="http://schemas.microsoft.com/office/drawing/2014/main" id="{FAEAAA23-2A83-FDBF-5E53-B372B8AAAE63}"/>
              </a:ext>
            </a:extLst>
          </p:cNvPr>
          <p:cNvPicPr>
            <a:picLocks noChangeAspect="1"/>
          </p:cNvPicPr>
          <p:nvPr/>
        </p:nvPicPr>
        <p:blipFill>
          <a:blip r:embed="rId10"/>
          <a:stretch>
            <a:fillRect/>
          </a:stretch>
        </p:blipFill>
        <p:spPr>
          <a:xfrm>
            <a:off x="4924680" y="4158012"/>
            <a:ext cx="3419443" cy="1361635"/>
          </a:xfrm>
          <a:prstGeom prst="rect">
            <a:avLst/>
          </a:prstGeom>
        </p:spPr>
      </p:pic>
      <p:pic>
        <p:nvPicPr>
          <p:cNvPr id="6" name="Picture 5">
            <a:extLst>
              <a:ext uri="{FF2B5EF4-FFF2-40B4-BE49-F238E27FC236}">
                <a16:creationId xmlns:a16="http://schemas.microsoft.com/office/drawing/2014/main" id="{E2766E29-0F0F-4A5B-A03D-2F9C0437BE84}"/>
              </a:ext>
            </a:extLst>
          </p:cNvPr>
          <p:cNvPicPr>
            <a:picLocks noChangeAspect="1"/>
          </p:cNvPicPr>
          <p:nvPr/>
        </p:nvPicPr>
        <p:blipFill>
          <a:blip r:embed="rId11"/>
          <a:stretch>
            <a:fillRect/>
          </a:stretch>
        </p:blipFill>
        <p:spPr>
          <a:xfrm>
            <a:off x="8529189" y="4180403"/>
            <a:ext cx="3406312" cy="1503168"/>
          </a:xfrm>
          <a:prstGeom prst="rect">
            <a:avLst/>
          </a:prstGeom>
        </p:spPr>
      </p:pic>
    </p:spTree>
    <p:extLst>
      <p:ext uri="{BB962C8B-B14F-4D97-AF65-F5344CB8AC3E}">
        <p14:creationId xmlns:p14="http://schemas.microsoft.com/office/powerpoint/2010/main" val="264223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5648F-6581-5AF0-CDED-3259F2041C96}"/>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653C75A-A43F-4ED6-DCAC-BA61C3347591}"/>
              </a:ext>
              <a:ext uri="{C183D7F6-B498-43B3-948B-1728B52AA6E4}">
                <adec:decorative xmlns:adec="http://schemas.microsoft.com/office/drawing/2017/decorative" val="1"/>
              </a:ext>
            </a:extLst>
          </p:cNvPr>
          <p:cNvSpPr/>
          <p:nvPr/>
        </p:nvSpPr>
        <p:spPr bwMode="auto">
          <a:xfrm>
            <a:off x="194252" y="2388618"/>
            <a:ext cx="4281377" cy="4220651"/>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05F095E-7851-BDB8-D5CE-0869D72619BA}"/>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49546F59-91C9-C5AC-F53A-2C98EB90D489}"/>
              </a:ext>
            </a:extLst>
          </p:cNvPr>
          <p:cNvSpPr txBox="1">
            <a:spLocks/>
          </p:cNvSpPr>
          <p:nvPr/>
        </p:nvSpPr>
        <p:spPr>
          <a:xfrm>
            <a:off x="608614" y="928148"/>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Endpoint DLP helps prevent sensitive data from being copied to USB drives, printed, or uploaded to unapproved apps from organizational devices. This protects data on Windows 10/11 and macOS devices enrolled with Microsoft Purview.</a:t>
            </a:r>
          </a:p>
        </p:txBody>
      </p:sp>
      <p:sp>
        <p:nvSpPr>
          <p:cNvPr id="40" name="Title 1">
            <a:extLst>
              <a:ext uri="{FF2B5EF4-FFF2-40B4-BE49-F238E27FC236}">
                <a16:creationId xmlns:a16="http://schemas.microsoft.com/office/drawing/2014/main" id="{5BAEE9DD-2E43-52BF-3916-0989675EFA5A}"/>
              </a:ext>
            </a:extLst>
          </p:cNvPr>
          <p:cNvSpPr txBox="1">
            <a:spLocks noGrp="1"/>
          </p:cNvSpPr>
          <p:nvPr>
            <p:ph type="title"/>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Create DLP policy for </a:t>
            </a:r>
            <a:r>
              <a:rPr lang="en-US" sz="1800">
                <a:solidFill>
                  <a:srgbClr val="0078D4"/>
                </a:solidFill>
                <a:latin typeface="Segoe UI Semibold"/>
              </a:rPr>
              <a:t>E</a:t>
            </a: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ndpoints</a:t>
            </a:r>
          </a:p>
        </p:txBody>
      </p:sp>
      <p:cxnSp>
        <p:nvCxnSpPr>
          <p:cNvPr id="32" name="!!line2">
            <a:extLst>
              <a:ext uri="{FF2B5EF4-FFF2-40B4-BE49-F238E27FC236}">
                <a16:creationId xmlns:a16="http://schemas.microsoft.com/office/drawing/2014/main" id="{F12D4E20-0D90-4026-E178-05E36D823A2D}"/>
              </a:ext>
              <a:ext uri="{C183D7F6-B498-43B3-948B-1728B52AA6E4}">
                <adec:decorative xmlns:adec="http://schemas.microsoft.com/office/drawing/2017/decorative" val="1"/>
              </a:ext>
            </a:extLst>
          </p:cNvPr>
          <p:cNvCxnSpPr>
            <a:cxnSpLocks/>
          </p:cNvCxnSpPr>
          <p:nvPr/>
        </p:nvCxnSpPr>
        <p:spPr>
          <a:xfrm>
            <a:off x="435122" y="382166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03109-6751-EE6B-5B0E-93BC597B912E}"/>
              </a:ext>
            </a:extLst>
          </p:cNvPr>
          <p:cNvSpPr txBox="1">
            <a:spLocks/>
          </p:cNvSpPr>
          <p:nvPr/>
        </p:nvSpPr>
        <p:spPr>
          <a:xfrm>
            <a:off x="435122" y="3104779"/>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77B283-6A08-D1CB-F506-2DE99AAEC071}"/>
              </a:ext>
            </a:extLst>
          </p:cNvPr>
          <p:cNvSpPr txBox="1">
            <a:spLocks/>
          </p:cNvSpPr>
          <p:nvPr/>
        </p:nvSpPr>
        <p:spPr>
          <a:xfrm>
            <a:off x="435122" y="3521148"/>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A3D49AB-A04E-CB86-B47B-2483D3635FE6}"/>
              </a:ext>
            </a:extLst>
          </p:cNvPr>
          <p:cNvSpPr txBox="1">
            <a:spLocks/>
          </p:cNvSpPr>
          <p:nvPr/>
        </p:nvSpPr>
        <p:spPr>
          <a:xfrm>
            <a:off x="435122" y="4353884"/>
            <a:ext cx="3752562"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lang="en-US" sz="1200">
                <a:solidFill>
                  <a:srgbClr val="000000"/>
                </a:solidFill>
                <a:latin typeface="Segoe UI"/>
              </a:rPr>
              <a:t>Choose </a:t>
            </a:r>
            <a:r>
              <a:rPr lang="en-US" sz="1200">
                <a:solidFill>
                  <a:srgbClr val="000000"/>
                </a:solidFill>
                <a:latin typeface="Segoe UI Semibold"/>
              </a:rPr>
              <a:t>Create policy, </a:t>
            </a:r>
            <a:r>
              <a:rPr lang="en-US" sz="1200">
                <a:solidFill>
                  <a:srgbClr val="000000"/>
                </a:solidFill>
                <a:latin typeface="Segoe UI"/>
              </a:rPr>
              <a:t>in the wizard choose </a:t>
            </a:r>
            <a:r>
              <a:rPr lang="en-US" sz="1200">
                <a:solidFill>
                  <a:srgbClr val="000000"/>
                </a:solidFill>
                <a:latin typeface="Segoe UI Semibold"/>
              </a:rPr>
              <a:t>Data stored in connected sources, </a:t>
            </a:r>
            <a:r>
              <a:rPr lang="en-US" sz="1200">
                <a:solidFill>
                  <a:srgbClr val="000000"/>
                </a:solidFill>
                <a:latin typeface="Segoe UI"/>
              </a:rPr>
              <a:t>then </a:t>
            </a:r>
            <a:r>
              <a:rPr lang="en-US" sz="1200">
                <a:solidFill>
                  <a:srgbClr val="000000"/>
                </a:solidFill>
                <a:latin typeface="Segoe UI Semibold"/>
              </a:rPr>
              <a:t>Custom </a:t>
            </a:r>
            <a:r>
              <a:rPr lang="en-US" sz="1200">
                <a:solidFill>
                  <a:srgbClr val="000000"/>
                </a:solidFill>
                <a:latin typeface="Segoe UI"/>
              </a:rPr>
              <a:t>and </a:t>
            </a:r>
            <a:r>
              <a:rPr lang="en-US" sz="1200">
                <a:solidFill>
                  <a:srgbClr val="000000"/>
                </a:solidFill>
                <a:latin typeface="Segoe UI Semibold"/>
              </a:rPr>
              <a:t>Custom policy</a:t>
            </a:r>
          </a:p>
        </p:txBody>
      </p:sp>
      <p:cxnSp>
        <p:nvCxnSpPr>
          <p:cNvPr id="42" name="!!line2">
            <a:extLst>
              <a:ext uri="{FF2B5EF4-FFF2-40B4-BE49-F238E27FC236}">
                <a16:creationId xmlns:a16="http://schemas.microsoft.com/office/drawing/2014/main" id="{33E2D05B-3C4A-4B2E-3EB1-CEE45AED09FC}"/>
              </a:ext>
              <a:ext uri="{C183D7F6-B498-43B3-948B-1728B52AA6E4}">
                <adec:decorative xmlns:adec="http://schemas.microsoft.com/office/drawing/2017/decorative" val="1"/>
              </a:ext>
            </a:extLst>
          </p:cNvPr>
          <p:cNvCxnSpPr>
            <a:cxnSpLocks/>
          </p:cNvCxnSpPr>
          <p:nvPr/>
        </p:nvCxnSpPr>
        <p:spPr>
          <a:xfrm>
            <a:off x="435122" y="340529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7A40CB42-E3CE-7661-901F-92A2D5EE65C6}"/>
              </a:ext>
              <a:ext uri="{C183D7F6-B498-43B3-948B-1728B52AA6E4}">
                <adec:decorative xmlns:adec="http://schemas.microsoft.com/office/drawing/2017/decorative" val="1"/>
              </a:ext>
            </a:extLst>
          </p:cNvPr>
          <p:cNvCxnSpPr>
            <a:cxnSpLocks/>
          </p:cNvCxnSpPr>
          <p:nvPr/>
        </p:nvCxnSpPr>
        <p:spPr>
          <a:xfrm>
            <a:off x="435122" y="423803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2412E75E-91C8-5A25-C761-121584A1597F}"/>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75ACC1E-70D6-032D-1DEC-E905723752A7}"/>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a:t>
            </a:r>
          </a:p>
        </p:txBody>
      </p:sp>
      <p:sp>
        <p:nvSpPr>
          <p:cNvPr id="2" name="Rectangle: Rounded Corners 1">
            <a:extLst>
              <a:ext uri="{FF2B5EF4-FFF2-40B4-BE49-F238E27FC236}">
                <a16:creationId xmlns:a16="http://schemas.microsoft.com/office/drawing/2014/main" id="{713522F7-E0B0-E6AF-FE31-97C74C142AF2}"/>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38" name="TextBox 37">
            <a:extLst>
              <a:ext uri="{FF2B5EF4-FFF2-40B4-BE49-F238E27FC236}">
                <a16:creationId xmlns:a16="http://schemas.microsoft.com/office/drawing/2014/main" id="{1AEE2D8C-F665-6685-3228-44B019CF2527}"/>
              </a:ext>
            </a:extLst>
          </p:cNvPr>
          <p:cNvSpPr txBox="1">
            <a:spLocks/>
          </p:cNvSpPr>
          <p:nvPr/>
        </p:nvSpPr>
        <p:spPr>
          <a:xfrm>
            <a:off x="435122" y="3937516"/>
            <a:ext cx="3852894"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 typeface="+mj-lt"/>
              <a:buAutoNum type="arabicParenR" startAt="3"/>
              <a:defRPr/>
            </a:pPr>
            <a:r>
              <a:rPr lang="en-US" sz="1200">
                <a:solidFill>
                  <a:srgbClr val="000000"/>
                </a:solidFill>
                <a:latin typeface="Segoe UI"/>
              </a:rPr>
              <a:t>Select </a:t>
            </a:r>
            <a:r>
              <a:rPr lang="en-US" sz="1200">
                <a:solidFill>
                  <a:srgbClr val="000000"/>
                </a:solidFill>
                <a:latin typeface="Segoe UI Semibold"/>
              </a:rPr>
              <a:t>Policies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A318DD7B-15F0-18C1-3ABD-49F0E03DCFCA}"/>
              </a:ext>
              <a:ext uri="{C183D7F6-B498-43B3-948B-1728B52AA6E4}">
                <adec:decorative xmlns:adec="http://schemas.microsoft.com/office/drawing/2017/decorative" val="1"/>
              </a:ext>
            </a:extLst>
          </p:cNvPr>
          <p:cNvCxnSpPr>
            <a:cxnSpLocks/>
          </p:cNvCxnSpPr>
          <p:nvPr/>
        </p:nvCxnSpPr>
        <p:spPr>
          <a:xfrm>
            <a:off x="435122" y="5624769"/>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0A2E90-82FA-B857-D8A9-B44440706EC2}"/>
              </a:ext>
            </a:extLst>
          </p:cNvPr>
          <p:cNvSpPr txBox="1">
            <a:spLocks/>
          </p:cNvSpPr>
          <p:nvPr/>
        </p:nvSpPr>
        <p:spPr>
          <a:xfrm>
            <a:off x="435122" y="5740622"/>
            <a:ext cx="3844159" cy="73866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AutoNum type="arabicParenR" startAt="6"/>
              <a:defRPr/>
            </a:pPr>
            <a:r>
              <a:rPr lang="en-US" sz="1200">
                <a:solidFill>
                  <a:srgbClr val="000000"/>
                </a:solidFill>
                <a:latin typeface="Segoe UI"/>
              </a:rPr>
              <a:t>Add condition </a:t>
            </a:r>
            <a:r>
              <a:rPr lang="en-US" sz="1200">
                <a:solidFill>
                  <a:srgbClr val="000000"/>
                </a:solidFill>
                <a:latin typeface="Segoe UI Semibold"/>
              </a:rPr>
              <a:t>Content contains</a:t>
            </a:r>
            <a:r>
              <a:rPr lang="en-US" sz="1200">
                <a:solidFill>
                  <a:srgbClr val="000000"/>
                </a:solidFill>
                <a:latin typeface="Segoe UI"/>
              </a:rPr>
              <a:t> selecting </a:t>
            </a:r>
            <a:r>
              <a:rPr lang="en-US" sz="1200">
                <a:solidFill>
                  <a:srgbClr val="000000"/>
                </a:solidFill>
                <a:latin typeface="Segoe UI Semibold"/>
              </a:rPr>
              <a:t>Sensitive Info Types</a:t>
            </a:r>
            <a:r>
              <a:rPr lang="en-US" sz="1200">
                <a:solidFill>
                  <a:srgbClr val="000000"/>
                </a:solidFill>
                <a:latin typeface="Segoe UI"/>
              </a:rPr>
              <a:t>, choosing </a:t>
            </a:r>
            <a:r>
              <a:rPr lang="en-US" sz="1200">
                <a:solidFill>
                  <a:srgbClr val="000000"/>
                </a:solidFill>
                <a:latin typeface="Segoe UI Semibold"/>
              </a:rPr>
              <a:t>All Credential Types </a:t>
            </a:r>
            <a:r>
              <a:rPr lang="en-US" sz="1200">
                <a:solidFill>
                  <a:srgbClr val="000000"/>
                </a:solidFill>
                <a:latin typeface="Segoe UI"/>
              </a:rPr>
              <a:t>and action Audit or restrict activities on devices: </a:t>
            </a:r>
            <a:r>
              <a:rPr lang="en-US" sz="1200">
                <a:solidFill>
                  <a:srgbClr val="000000"/>
                </a:solidFill>
                <a:latin typeface="Segoe UI Semibold"/>
              </a:rPr>
              <a:t>block copy to USB, print, clipboard or browser upload</a:t>
            </a:r>
          </a:p>
        </p:txBody>
      </p:sp>
      <p:cxnSp>
        <p:nvCxnSpPr>
          <p:cNvPr id="14" name="!!line2">
            <a:extLst>
              <a:ext uri="{FF2B5EF4-FFF2-40B4-BE49-F238E27FC236}">
                <a16:creationId xmlns:a16="http://schemas.microsoft.com/office/drawing/2014/main" id="{676C4991-9A94-5CE4-FB2A-B8AC76A63DAA}"/>
              </a:ext>
              <a:ext uri="{C183D7F6-B498-43B3-948B-1728B52AA6E4}">
                <adec:decorative xmlns:adec="http://schemas.microsoft.com/office/drawing/2017/decorative" val="1"/>
              </a:ext>
            </a:extLst>
          </p:cNvPr>
          <p:cNvCxnSpPr>
            <a:cxnSpLocks/>
          </p:cNvCxnSpPr>
          <p:nvPr/>
        </p:nvCxnSpPr>
        <p:spPr>
          <a:xfrm>
            <a:off x="435122" y="502373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21465E6-71E4-A822-B750-2E2C185F0A0E}"/>
              </a:ext>
            </a:extLst>
          </p:cNvPr>
          <p:cNvSpPr txBox="1">
            <a:spLocks/>
          </p:cNvSpPr>
          <p:nvPr/>
        </p:nvSpPr>
        <p:spPr>
          <a:xfrm>
            <a:off x="435122" y="5139586"/>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indent="-228600">
              <a:spcAft>
                <a:spcPts val="300"/>
              </a:spcAft>
              <a:buFont typeface="+mj-lt"/>
              <a:buAutoNum type="arabicParenR" startAt="5"/>
              <a:defRPr/>
            </a:pPr>
            <a:r>
              <a:rPr lang="en-US" sz="1200">
                <a:solidFill>
                  <a:srgbClr val="000000"/>
                </a:solidFill>
                <a:latin typeface="Segoe UI"/>
              </a:rPr>
              <a:t>Name your policy, choose </a:t>
            </a:r>
            <a:r>
              <a:rPr lang="en-US" sz="1200">
                <a:solidFill>
                  <a:srgbClr val="000000"/>
                </a:solidFill>
                <a:latin typeface="Segoe UI Semibold"/>
              </a:rPr>
              <a:t>Devices </a:t>
            </a:r>
            <a:r>
              <a:rPr lang="en-US" sz="1200">
                <a:solidFill>
                  <a:srgbClr val="000000"/>
                </a:solidFill>
                <a:latin typeface="Segoe UI"/>
              </a:rPr>
              <a:t>only and create a rule</a:t>
            </a:r>
            <a:endParaRPr lang="en-US" sz="1200">
              <a:solidFill>
                <a:srgbClr val="000000"/>
              </a:solidFill>
              <a:latin typeface="Segoe UI Semibold"/>
            </a:endParaRPr>
          </a:p>
        </p:txBody>
      </p:sp>
      <p:pic>
        <p:nvPicPr>
          <p:cNvPr id="3" name="Picture 2">
            <a:extLst>
              <a:ext uri="{FF2B5EF4-FFF2-40B4-BE49-F238E27FC236}">
                <a16:creationId xmlns:a16="http://schemas.microsoft.com/office/drawing/2014/main" id="{1A0033A1-96BC-81B5-CD1D-B15C35489B43}"/>
              </a:ext>
            </a:extLst>
          </p:cNvPr>
          <p:cNvPicPr>
            <a:picLocks noChangeAspect="1"/>
          </p:cNvPicPr>
          <p:nvPr/>
        </p:nvPicPr>
        <p:blipFill>
          <a:blip r:embed="rId4"/>
          <a:stretch>
            <a:fillRect/>
          </a:stretch>
        </p:blipFill>
        <p:spPr>
          <a:xfrm>
            <a:off x="8529189" y="1627977"/>
            <a:ext cx="3368767" cy="1289394"/>
          </a:xfrm>
          <a:prstGeom prst="rect">
            <a:avLst/>
          </a:prstGeom>
        </p:spPr>
      </p:pic>
      <p:sp>
        <p:nvSpPr>
          <p:cNvPr id="4" name="Oval 3">
            <a:extLst>
              <a:ext uri="{FF2B5EF4-FFF2-40B4-BE49-F238E27FC236}">
                <a16:creationId xmlns:a16="http://schemas.microsoft.com/office/drawing/2014/main" id="{593CDE74-A00B-B1EA-7E2C-2C179FCB4EEC}"/>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5" name="Oval 4">
            <a:extLst>
              <a:ext uri="{FF2B5EF4-FFF2-40B4-BE49-F238E27FC236}">
                <a16:creationId xmlns:a16="http://schemas.microsoft.com/office/drawing/2014/main" id="{5CE8A498-1D74-B27B-B155-362D2C0A7444}"/>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6" name="Oval 5">
            <a:extLst>
              <a:ext uri="{FF2B5EF4-FFF2-40B4-BE49-F238E27FC236}">
                <a16:creationId xmlns:a16="http://schemas.microsoft.com/office/drawing/2014/main" id="{03AFF1C2-1946-8BFA-C937-8D51B64602B4}"/>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7" name="Oval 6">
            <a:extLst>
              <a:ext uri="{FF2B5EF4-FFF2-40B4-BE49-F238E27FC236}">
                <a16:creationId xmlns:a16="http://schemas.microsoft.com/office/drawing/2014/main" id="{D4F336B5-7738-611C-DE25-835E481202D9}"/>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8" name="Oval 7">
            <a:extLst>
              <a:ext uri="{FF2B5EF4-FFF2-40B4-BE49-F238E27FC236}">
                <a16:creationId xmlns:a16="http://schemas.microsoft.com/office/drawing/2014/main" id="{56810285-AD70-2D09-36CA-AFFB99CD734C}"/>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pic>
        <p:nvPicPr>
          <p:cNvPr id="9" name="Picture 8">
            <a:extLst>
              <a:ext uri="{FF2B5EF4-FFF2-40B4-BE49-F238E27FC236}">
                <a16:creationId xmlns:a16="http://schemas.microsoft.com/office/drawing/2014/main" id="{D8EFA126-BD41-9F2D-1611-40CD857EB771}"/>
              </a:ext>
            </a:extLst>
          </p:cNvPr>
          <p:cNvPicPr>
            <a:picLocks noChangeAspect="1"/>
          </p:cNvPicPr>
          <p:nvPr/>
        </p:nvPicPr>
        <p:blipFill>
          <a:blip r:embed="rId5"/>
          <a:stretch>
            <a:fillRect/>
          </a:stretch>
        </p:blipFill>
        <p:spPr>
          <a:xfrm>
            <a:off x="4924680" y="1574812"/>
            <a:ext cx="3404566" cy="1742326"/>
          </a:xfrm>
          <a:prstGeom prst="rect">
            <a:avLst/>
          </a:prstGeom>
        </p:spPr>
      </p:pic>
      <p:pic>
        <p:nvPicPr>
          <p:cNvPr id="10" name="Picture 9">
            <a:extLst>
              <a:ext uri="{FF2B5EF4-FFF2-40B4-BE49-F238E27FC236}">
                <a16:creationId xmlns:a16="http://schemas.microsoft.com/office/drawing/2014/main" id="{A82EF2E0-687C-356D-9F9C-0F45DDCCF4B3}"/>
              </a:ext>
            </a:extLst>
          </p:cNvPr>
          <p:cNvPicPr>
            <a:picLocks noChangeAspect="1"/>
          </p:cNvPicPr>
          <p:nvPr/>
        </p:nvPicPr>
        <p:blipFill>
          <a:blip r:embed="rId6"/>
          <a:stretch>
            <a:fillRect/>
          </a:stretch>
        </p:blipFill>
        <p:spPr>
          <a:xfrm>
            <a:off x="5845256" y="2036144"/>
            <a:ext cx="1848108" cy="352474"/>
          </a:xfrm>
          <a:prstGeom prst="rect">
            <a:avLst/>
          </a:prstGeom>
        </p:spPr>
      </p:pic>
      <p:cxnSp>
        <p:nvCxnSpPr>
          <p:cNvPr id="11" name="Straight Arrow Connector 10">
            <a:extLst>
              <a:ext uri="{FF2B5EF4-FFF2-40B4-BE49-F238E27FC236}">
                <a16:creationId xmlns:a16="http://schemas.microsoft.com/office/drawing/2014/main" id="{BF8322AD-B17F-B32C-2858-9C93A5F4C603}"/>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06866D9-B8F1-E7ED-619C-A00E2D678B69}"/>
              </a:ext>
              <a:ext uri="{C183D7F6-B498-43B3-948B-1728B52AA6E4}">
                <adec:decorative xmlns:adec="http://schemas.microsoft.com/office/drawing/2017/decorative" val="1"/>
              </a:ext>
            </a:extLst>
          </p:cNvPr>
          <p:cNvCxnSpPr>
            <a:cxnSpLocks/>
          </p:cNvCxnSpPr>
          <p:nvPr/>
        </p:nvCxnSpPr>
        <p:spPr>
          <a:xfrm flipH="1">
            <a:off x="9103281" y="2002904"/>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30E14E78-0C7D-FD24-82EE-1FDA8E4D30CF}"/>
              </a:ext>
              <a:ext uri="{C183D7F6-B498-43B3-948B-1728B52AA6E4}">
                <adec:decorative xmlns:adec="http://schemas.microsoft.com/office/drawing/2017/decorative" val="0"/>
              </a:ext>
            </a:extLst>
          </p:cNvPr>
          <p:cNvSpPr/>
          <p:nvPr/>
        </p:nvSpPr>
        <p:spPr bwMode="auto">
          <a:xfrm>
            <a:off x="8858510" y="377026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pic>
        <p:nvPicPr>
          <p:cNvPr id="17" name="Picture 16">
            <a:extLst>
              <a:ext uri="{FF2B5EF4-FFF2-40B4-BE49-F238E27FC236}">
                <a16:creationId xmlns:a16="http://schemas.microsoft.com/office/drawing/2014/main" id="{3A713DB9-AF86-A275-CD53-A13BDD5EA622}"/>
              </a:ext>
            </a:extLst>
          </p:cNvPr>
          <p:cNvPicPr>
            <a:picLocks noChangeAspect="1"/>
          </p:cNvPicPr>
          <p:nvPr/>
        </p:nvPicPr>
        <p:blipFill>
          <a:blip r:embed="rId7"/>
          <a:stretch>
            <a:fillRect/>
          </a:stretch>
        </p:blipFill>
        <p:spPr>
          <a:xfrm>
            <a:off x="9391032" y="1788561"/>
            <a:ext cx="2295845" cy="428685"/>
          </a:xfrm>
          <a:prstGeom prst="rect">
            <a:avLst/>
          </a:prstGeom>
        </p:spPr>
      </p:pic>
      <p:pic>
        <p:nvPicPr>
          <p:cNvPr id="18" name="Picture 17">
            <a:extLst>
              <a:ext uri="{FF2B5EF4-FFF2-40B4-BE49-F238E27FC236}">
                <a16:creationId xmlns:a16="http://schemas.microsoft.com/office/drawing/2014/main" id="{FB980F3D-38E5-201A-7B1D-5ADDD0FE1F47}"/>
              </a:ext>
            </a:extLst>
          </p:cNvPr>
          <p:cNvPicPr>
            <a:picLocks noChangeAspect="1"/>
          </p:cNvPicPr>
          <p:nvPr/>
        </p:nvPicPr>
        <p:blipFill>
          <a:blip r:embed="rId8"/>
          <a:stretch>
            <a:fillRect/>
          </a:stretch>
        </p:blipFill>
        <p:spPr>
          <a:xfrm>
            <a:off x="4924680" y="4158012"/>
            <a:ext cx="3419443" cy="1361635"/>
          </a:xfrm>
          <a:prstGeom prst="rect">
            <a:avLst/>
          </a:prstGeom>
        </p:spPr>
      </p:pic>
      <p:pic>
        <p:nvPicPr>
          <p:cNvPr id="24" name="Picture 23">
            <a:extLst>
              <a:ext uri="{FF2B5EF4-FFF2-40B4-BE49-F238E27FC236}">
                <a16:creationId xmlns:a16="http://schemas.microsoft.com/office/drawing/2014/main" id="{8D1B5D8C-5ADE-90D1-2525-F75DF1B96D9A}"/>
              </a:ext>
            </a:extLst>
          </p:cNvPr>
          <p:cNvPicPr>
            <a:picLocks noChangeAspect="1"/>
          </p:cNvPicPr>
          <p:nvPr/>
        </p:nvPicPr>
        <p:blipFill>
          <a:blip r:embed="rId9"/>
          <a:stretch>
            <a:fillRect/>
          </a:stretch>
        </p:blipFill>
        <p:spPr>
          <a:xfrm>
            <a:off x="8529189" y="4158012"/>
            <a:ext cx="3315685" cy="1708634"/>
          </a:xfrm>
          <a:prstGeom prst="rect">
            <a:avLst/>
          </a:prstGeom>
        </p:spPr>
      </p:pic>
      <p:sp>
        <p:nvSpPr>
          <p:cNvPr id="20" name="TextBox 19">
            <a:extLst>
              <a:ext uri="{FF2B5EF4-FFF2-40B4-BE49-F238E27FC236}">
                <a16:creationId xmlns:a16="http://schemas.microsoft.com/office/drawing/2014/main" id="{4DBDE7E6-1220-A92E-0DD6-F50A619269F5}"/>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10"/>
              </a:rPr>
              <a:t>Get started with endpoint data loss prevention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263658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77F21-A6D7-7CED-DE7B-6189B25E8A71}"/>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F71BAC2E-0064-5C93-F249-0B7507BFC7C4}"/>
              </a:ext>
            </a:extLst>
          </p:cNvPr>
          <p:cNvPicPr>
            <a:picLocks noChangeAspect="1"/>
          </p:cNvPicPr>
          <p:nvPr/>
        </p:nvPicPr>
        <p:blipFill>
          <a:blip r:embed="rId3"/>
          <a:stretch>
            <a:fillRect/>
          </a:stretch>
        </p:blipFill>
        <p:spPr>
          <a:xfrm>
            <a:off x="8529189" y="1627977"/>
            <a:ext cx="3368767" cy="1289394"/>
          </a:xfrm>
          <a:prstGeom prst="rect">
            <a:avLst/>
          </a:prstGeom>
        </p:spPr>
      </p:pic>
      <p:sp>
        <p:nvSpPr>
          <p:cNvPr id="54" name="Rectangle: Rounded Corners 53">
            <a:extLst>
              <a:ext uri="{FF2B5EF4-FFF2-40B4-BE49-F238E27FC236}">
                <a16:creationId xmlns:a16="http://schemas.microsoft.com/office/drawing/2014/main" id="{BE6B822A-4797-8BAA-79DB-17F152370339}"/>
              </a:ext>
              <a:ext uri="{C183D7F6-B498-43B3-948B-1728B52AA6E4}">
                <adec:decorative xmlns:adec="http://schemas.microsoft.com/office/drawing/2017/decorative" val="1"/>
              </a:ext>
            </a:extLst>
          </p:cNvPr>
          <p:cNvSpPr/>
          <p:nvPr/>
        </p:nvSpPr>
        <p:spPr bwMode="auto">
          <a:xfrm>
            <a:off x="415116" y="2188907"/>
            <a:ext cx="3787486" cy="4569477"/>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158CE456-0527-893F-3D6B-9A2EF0AF3A0B}"/>
              </a:ext>
            </a:extLst>
          </p:cNvPr>
          <p:cNvSpPr txBox="1"/>
          <p:nvPr/>
        </p:nvSpPr>
        <p:spPr>
          <a:xfrm>
            <a:off x="588264" y="2439955"/>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9F9C5910-3918-F899-F01C-9625528DBDF6}"/>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8F062107-D710-7F66-4411-C9843C4753D5}"/>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B7CD41B-236E-C582-E3DC-C07C278FA581}"/>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04A904DA-8CF2-B82B-CB9A-B01A8222ECDF}"/>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5E25B01D-6ADB-7C0A-A7A7-4235C059B261}"/>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2" name="!!line2">
            <a:extLst>
              <a:ext uri="{FF2B5EF4-FFF2-40B4-BE49-F238E27FC236}">
                <a16:creationId xmlns:a16="http://schemas.microsoft.com/office/drawing/2014/main" id="{C6E9D937-60E3-F47F-D23E-BE680EC161F9}"/>
              </a:ext>
              <a:ext uri="{C183D7F6-B498-43B3-948B-1728B52AA6E4}">
                <adec:decorative xmlns:adec="http://schemas.microsoft.com/office/drawing/2017/decorative" val="1"/>
              </a:ext>
            </a:extLst>
          </p:cNvPr>
          <p:cNvCxnSpPr>
            <a:cxnSpLocks/>
          </p:cNvCxnSpPr>
          <p:nvPr/>
        </p:nvCxnSpPr>
        <p:spPr>
          <a:xfrm>
            <a:off x="565401" y="353636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B26C168-AE8A-C324-A795-285CE7E91DA5}"/>
              </a:ext>
            </a:extLst>
          </p:cNvPr>
          <p:cNvSpPr txBox="1">
            <a:spLocks/>
          </p:cNvSpPr>
          <p:nvPr/>
        </p:nvSpPr>
        <p:spPr>
          <a:xfrm>
            <a:off x="565401" y="2906135"/>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DA1A3A0-DB63-ACAC-D74E-1843A9B5D77B}"/>
              </a:ext>
            </a:extLst>
          </p:cNvPr>
          <p:cNvSpPr txBox="1">
            <a:spLocks/>
          </p:cNvSpPr>
          <p:nvPr/>
        </p:nvSpPr>
        <p:spPr>
          <a:xfrm>
            <a:off x="565401" y="3264733"/>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p>
        </p:txBody>
      </p:sp>
      <p:sp>
        <p:nvSpPr>
          <p:cNvPr id="41" name="TextBox 40">
            <a:extLst>
              <a:ext uri="{FF2B5EF4-FFF2-40B4-BE49-F238E27FC236}">
                <a16:creationId xmlns:a16="http://schemas.microsoft.com/office/drawing/2014/main" id="{C282A678-CEA1-1649-607B-CCA61B2B09E4}"/>
              </a:ext>
            </a:extLst>
          </p:cNvPr>
          <p:cNvSpPr txBox="1">
            <a:spLocks/>
          </p:cNvSpPr>
          <p:nvPr/>
        </p:nvSpPr>
        <p:spPr>
          <a:xfrm>
            <a:off x="565401" y="3981929"/>
            <a:ext cx="3447288"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a:t>
            </a:r>
            <a:r>
              <a:rPr kumimoji="0" lang="en-US" sz="1200" b="0" i="0" u="none" strike="noStrike" kern="1200" cap="none" spc="0" normalizeH="0" baseline="0" noProof="0">
                <a:ln>
                  <a:noFill/>
                </a:ln>
                <a:solidFill>
                  <a:srgbClr val="000000"/>
                </a:solidFill>
                <a:effectLst/>
                <a:uLnTx/>
                <a:uFillTx/>
                <a:latin typeface="Segoe UI"/>
                <a:ea typeface="+mn-ea"/>
                <a:cs typeface="+mn-cs"/>
              </a:rPr>
              <a:t>in the wizard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stored in connected sources, </a:t>
            </a:r>
            <a:r>
              <a:rPr kumimoji="0" lang="en-US" sz="1200" b="0" i="0" u="none" strike="noStrike" kern="1200" cap="none" spc="0" normalizeH="0" baseline="0" noProof="0">
                <a:ln>
                  <a:noFill/>
                </a:ln>
                <a:solidFill>
                  <a:srgbClr val="000000"/>
                </a:solidFill>
                <a:effectLst/>
                <a:uLnTx/>
                <a:uFillTx/>
                <a:latin typeface="Segoe UI"/>
                <a:ea typeface="+mn-ea"/>
                <a:cs typeface="+mn-cs"/>
              </a:rPr>
              <a:t>then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Custom </a:t>
            </a:r>
            <a:r>
              <a:rPr kumimoji="0" lang="en-US" sz="1200" b="0" i="0" u="none" strike="noStrike" kern="1200" cap="none" spc="0" normalizeH="0" baseline="0" noProof="0">
                <a:ln>
                  <a:noFill/>
                </a:ln>
                <a:solidFill>
                  <a:srgbClr val="000000"/>
                </a:solidFill>
                <a:effectLst/>
                <a:uLnTx/>
                <a:uFillTx/>
                <a:latin typeface="Segoe UI"/>
                <a:ea typeface="+mn-ea"/>
                <a:cs typeface="+mn-cs"/>
              </a:rPr>
              <a:t>and C</a:t>
            </a:r>
            <a:r>
              <a:rPr kumimoji="0" lang="en-US" sz="1200" b="0" i="0" u="none" strike="noStrike" kern="1200" cap="none" spc="0" normalizeH="0" baseline="0" noProof="0">
                <a:ln>
                  <a:noFill/>
                </a:ln>
                <a:solidFill>
                  <a:srgbClr val="000000"/>
                </a:solidFill>
                <a:effectLst/>
                <a:uLnTx/>
                <a:uFillTx/>
                <a:latin typeface="Segoe UI Semibold"/>
                <a:ea typeface="+mn-ea"/>
                <a:cs typeface="+mn-cs"/>
              </a:rPr>
              <a:t>ustom policy</a:t>
            </a:r>
          </a:p>
        </p:txBody>
      </p:sp>
      <p:cxnSp>
        <p:nvCxnSpPr>
          <p:cNvPr id="42" name="!!line2">
            <a:extLst>
              <a:ext uri="{FF2B5EF4-FFF2-40B4-BE49-F238E27FC236}">
                <a16:creationId xmlns:a16="http://schemas.microsoft.com/office/drawing/2014/main" id="{A28E5B27-FB9A-CF26-3FA1-AE6C3C9EA275}"/>
              </a:ext>
              <a:ext uri="{C183D7F6-B498-43B3-948B-1728B52AA6E4}">
                <adec:decorative xmlns:adec="http://schemas.microsoft.com/office/drawing/2017/decorative" val="1"/>
              </a:ext>
            </a:extLst>
          </p:cNvPr>
          <p:cNvCxnSpPr>
            <a:cxnSpLocks/>
          </p:cNvCxnSpPr>
          <p:nvPr/>
        </p:nvCxnSpPr>
        <p:spPr>
          <a:xfrm>
            <a:off x="565401" y="317776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88905728-9DD8-6954-805F-7B1291BB6974}"/>
              </a:ext>
              <a:ext uri="{C183D7F6-B498-43B3-948B-1728B52AA6E4}">
                <adec:decorative xmlns:adec="http://schemas.microsoft.com/office/drawing/2017/decorative" val="1"/>
              </a:ext>
            </a:extLst>
          </p:cNvPr>
          <p:cNvCxnSpPr>
            <a:cxnSpLocks/>
          </p:cNvCxnSpPr>
          <p:nvPr/>
        </p:nvCxnSpPr>
        <p:spPr>
          <a:xfrm>
            <a:off x="565401" y="389496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69751CAE-91D8-29AD-EC8E-3403AFD701D6}"/>
              </a:ext>
              <a:ext uri="{C183D7F6-B498-43B3-948B-1728B52AA6E4}">
                <adec:decorative xmlns:adec="http://schemas.microsoft.com/office/drawing/2017/decorative" val="1"/>
              </a:ext>
            </a:extLst>
          </p:cNvPr>
          <p:cNvCxnSpPr>
            <a:cxnSpLocks/>
          </p:cNvCxnSpPr>
          <p:nvPr/>
        </p:nvCxnSpPr>
        <p:spPr>
          <a:xfrm>
            <a:off x="588264" y="2790836"/>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B601A77-C3AE-043C-B4C8-08FA6F817BC5}"/>
              </a:ext>
            </a:extLst>
          </p:cNvPr>
          <p:cNvSpPr/>
          <p:nvPr/>
        </p:nvSpPr>
        <p:spPr bwMode="auto">
          <a:xfrm>
            <a:off x="415116" y="1934638"/>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a:t>
            </a:r>
          </a:p>
        </p:txBody>
      </p:sp>
      <p:sp>
        <p:nvSpPr>
          <p:cNvPr id="65" name="TextBox 64">
            <a:extLst>
              <a:ext uri="{FF2B5EF4-FFF2-40B4-BE49-F238E27FC236}">
                <a16:creationId xmlns:a16="http://schemas.microsoft.com/office/drawing/2014/main" id="{5EA13E67-E5A4-5E74-B14B-5425808B0EE4}"/>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5"/>
              </a:rPr>
              <a:t>Data loss prevention and Microsoft Teams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68C81858-7D0C-2C98-8DD5-6871B8248A0F}"/>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38" name="TextBox 37">
            <a:extLst>
              <a:ext uri="{FF2B5EF4-FFF2-40B4-BE49-F238E27FC236}">
                <a16:creationId xmlns:a16="http://schemas.microsoft.com/office/drawing/2014/main" id="{73DF2AF6-DAF3-C1FC-1BE0-D9A822F21FAA}"/>
              </a:ext>
            </a:extLst>
          </p:cNvPr>
          <p:cNvSpPr txBox="1">
            <a:spLocks/>
          </p:cNvSpPr>
          <p:nvPr/>
        </p:nvSpPr>
        <p:spPr>
          <a:xfrm>
            <a:off x="565401" y="3623331"/>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Policies</a:t>
            </a:r>
          </a:p>
        </p:txBody>
      </p:sp>
      <p:sp>
        <p:nvSpPr>
          <p:cNvPr id="11" name="Title 1">
            <a:extLst>
              <a:ext uri="{FF2B5EF4-FFF2-40B4-BE49-F238E27FC236}">
                <a16:creationId xmlns:a16="http://schemas.microsoft.com/office/drawing/2014/main" id="{1242D2E0-FD59-9099-4A07-8B79BF5B0F8F}"/>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Configure DLP for Teams</a:t>
            </a:r>
          </a:p>
        </p:txBody>
      </p:sp>
      <p:sp>
        <p:nvSpPr>
          <p:cNvPr id="12" name="Title 16">
            <a:extLst>
              <a:ext uri="{FF2B5EF4-FFF2-40B4-BE49-F238E27FC236}">
                <a16:creationId xmlns:a16="http://schemas.microsoft.com/office/drawing/2014/main" id="{E57AE48E-AF2C-0090-3BFF-7B5B3B519422}"/>
              </a:ext>
            </a:extLst>
          </p:cNvPr>
          <p:cNvSpPr txBox="1">
            <a:spLocks/>
          </p:cNvSpPr>
          <p:nvPr/>
        </p:nvSpPr>
        <p:spPr>
          <a:xfrm>
            <a:off x="591291" y="1042278"/>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Prevent sending Teams messages containing credentials to external recipients using DLP policies for Teams. (Sending files via Teams is blocked with a SharePoint and OneDrive DLP policy.)</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cxnSp>
        <p:nvCxnSpPr>
          <p:cNvPr id="14" name="!!line2">
            <a:extLst>
              <a:ext uri="{FF2B5EF4-FFF2-40B4-BE49-F238E27FC236}">
                <a16:creationId xmlns:a16="http://schemas.microsoft.com/office/drawing/2014/main" id="{9AB0E909-D3F4-466E-9CF1-02D843433527}"/>
              </a:ext>
              <a:ext uri="{C183D7F6-B498-43B3-948B-1728B52AA6E4}">
                <adec:decorative xmlns:adec="http://schemas.microsoft.com/office/drawing/2017/decorative" val="1"/>
              </a:ext>
            </a:extLst>
          </p:cNvPr>
          <p:cNvCxnSpPr>
            <a:cxnSpLocks/>
          </p:cNvCxnSpPr>
          <p:nvPr/>
        </p:nvCxnSpPr>
        <p:spPr>
          <a:xfrm>
            <a:off x="565401" y="462289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C0918C0-82BC-342D-398F-9EA22440EE7B}"/>
              </a:ext>
            </a:extLst>
          </p:cNvPr>
          <p:cNvSpPr txBox="1">
            <a:spLocks/>
          </p:cNvSpPr>
          <p:nvPr/>
        </p:nvSpPr>
        <p:spPr>
          <a:xfrm>
            <a:off x="565401" y="4709859"/>
            <a:ext cx="3561081"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startAt="5"/>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 your policy, choose </a:t>
            </a:r>
            <a:r>
              <a:rPr lang="en-US" sz="1200">
                <a:solidFill>
                  <a:srgbClr val="000000"/>
                </a:solidFill>
                <a:latin typeface="Segoe UI Semibold"/>
              </a:rPr>
              <a:t>Teams chat and channel messages </a:t>
            </a:r>
            <a:r>
              <a:rPr kumimoji="0" lang="en-US" sz="1200" b="0" i="0" u="none" strike="noStrike" kern="1200" cap="none" spc="0" normalizeH="0" baseline="0" noProof="0">
                <a:ln>
                  <a:noFill/>
                </a:ln>
                <a:solidFill>
                  <a:srgbClr val="000000"/>
                </a:solidFill>
                <a:effectLst/>
                <a:uLnTx/>
                <a:uFillTx/>
                <a:latin typeface="Segoe UI"/>
                <a:ea typeface="+mn-ea"/>
                <a:cs typeface="+mn-cs"/>
              </a:rPr>
              <a:t>only and create a rule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4C0976D8-26D3-9AC1-6E57-4083D4D69BAC}"/>
              </a:ext>
            </a:extLst>
          </p:cNvPr>
          <p:cNvPicPr>
            <a:picLocks noChangeAspect="1"/>
          </p:cNvPicPr>
          <p:nvPr/>
        </p:nvPicPr>
        <p:blipFill>
          <a:blip r:embed="rId6"/>
          <a:stretch>
            <a:fillRect/>
          </a:stretch>
        </p:blipFill>
        <p:spPr>
          <a:xfrm>
            <a:off x="4924680" y="1574812"/>
            <a:ext cx="3404566" cy="1742326"/>
          </a:xfrm>
          <a:prstGeom prst="rect">
            <a:avLst/>
          </a:prstGeom>
        </p:spPr>
      </p:pic>
      <p:pic>
        <p:nvPicPr>
          <p:cNvPr id="25" name="Picture 24">
            <a:extLst>
              <a:ext uri="{FF2B5EF4-FFF2-40B4-BE49-F238E27FC236}">
                <a16:creationId xmlns:a16="http://schemas.microsoft.com/office/drawing/2014/main" id="{BE140125-4070-97B7-66BB-67916420105B}"/>
              </a:ext>
            </a:extLst>
          </p:cNvPr>
          <p:cNvPicPr>
            <a:picLocks noChangeAspect="1"/>
          </p:cNvPicPr>
          <p:nvPr/>
        </p:nvPicPr>
        <p:blipFill>
          <a:blip r:embed="rId7"/>
          <a:stretch>
            <a:fillRect/>
          </a:stretch>
        </p:blipFill>
        <p:spPr>
          <a:xfrm>
            <a:off x="5845256" y="2036144"/>
            <a:ext cx="1848108" cy="352474"/>
          </a:xfrm>
          <a:prstGeom prst="rect">
            <a:avLst/>
          </a:prstGeom>
        </p:spPr>
      </p:pic>
      <p:cxnSp>
        <p:nvCxnSpPr>
          <p:cNvPr id="26" name="Straight Arrow Connector 25">
            <a:extLst>
              <a:ext uri="{FF2B5EF4-FFF2-40B4-BE49-F238E27FC236}">
                <a16:creationId xmlns:a16="http://schemas.microsoft.com/office/drawing/2014/main" id="{4D06262C-6F64-E0C9-78AB-6EDE63CA0156}"/>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67FC78D-2EC9-F764-4FAC-D61A3CD8FF45}"/>
              </a:ext>
              <a:ext uri="{C183D7F6-B498-43B3-948B-1728B52AA6E4}">
                <adec:decorative xmlns:adec="http://schemas.microsoft.com/office/drawing/2017/decorative" val="1"/>
              </a:ext>
            </a:extLst>
          </p:cNvPr>
          <p:cNvCxnSpPr>
            <a:cxnSpLocks/>
          </p:cNvCxnSpPr>
          <p:nvPr/>
        </p:nvCxnSpPr>
        <p:spPr>
          <a:xfrm flipH="1">
            <a:off x="9103281" y="2002904"/>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C685E546-CF09-4C67-DF1F-29EBE1EE4FF7}"/>
              </a:ext>
              <a:ext uri="{C183D7F6-B498-43B3-948B-1728B52AA6E4}">
                <adec:decorative xmlns:adec="http://schemas.microsoft.com/office/drawing/2017/decorative" val="0"/>
              </a:ext>
            </a:extLst>
          </p:cNvPr>
          <p:cNvSpPr/>
          <p:nvPr/>
        </p:nvSpPr>
        <p:spPr bwMode="auto">
          <a:xfrm>
            <a:off x="8858510" y="377026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2" name="TextBox 51">
            <a:extLst>
              <a:ext uri="{FF2B5EF4-FFF2-40B4-BE49-F238E27FC236}">
                <a16:creationId xmlns:a16="http://schemas.microsoft.com/office/drawing/2014/main" id="{4602D591-F475-843F-06C2-3A2FFE62D4B7}"/>
              </a:ext>
            </a:extLst>
          </p:cNvPr>
          <p:cNvSpPr txBox="1">
            <a:spLocks/>
          </p:cNvSpPr>
          <p:nvPr/>
        </p:nvSpPr>
        <p:spPr>
          <a:xfrm>
            <a:off x="565401" y="5253121"/>
            <a:ext cx="3474723" cy="147732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6"/>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 condition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Content contains</a:t>
            </a:r>
            <a:r>
              <a:rPr kumimoji="0" lang="en-US" sz="1200" b="0" i="0" u="none" strike="noStrike" kern="1200" cap="none" spc="0" normalizeH="0" baseline="0" noProof="0">
                <a:ln>
                  <a:noFill/>
                </a:ln>
                <a:solidFill>
                  <a:srgbClr val="000000"/>
                </a:solidFill>
                <a:effectLst/>
                <a:uLnTx/>
                <a:uFillTx/>
                <a:latin typeface="Segoe UI"/>
                <a:ea typeface="+mn-ea"/>
                <a:cs typeface="+mn-cs"/>
              </a:rPr>
              <a:t> selecting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Sensitive Info Types</a:t>
            </a:r>
            <a:r>
              <a:rPr kumimoji="0" lang="en-US" sz="1200" b="0" i="0" u="none" strike="noStrike" kern="1200" cap="none" spc="0" normalizeH="0" baseline="0" noProof="0">
                <a:ln>
                  <a:noFill/>
                </a:ln>
                <a:solidFill>
                  <a:srgbClr val="000000"/>
                </a:solidFill>
                <a:effectLst/>
                <a:uLnTx/>
                <a:uFillTx/>
                <a:latin typeface="Segoe UI"/>
                <a:ea typeface="+mn-ea"/>
                <a:cs typeface="+mn-cs"/>
              </a:rPr>
              <a:t>, choosing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All Credential Types </a:t>
            </a:r>
            <a:r>
              <a:rPr kumimoji="0" lang="en-US" sz="1200" b="0" i="0" u="none" strike="noStrike" kern="1200" cap="none" spc="0" normalizeH="0" baseline="0" noProof="0">
                <a:ln>
                  <a:noFill/>
                </a:ln>
                <a:solidFill>
                  <a:srgbClr val="000000"/>
                </a:solidFill>
                <a:effectLst/>
                <a:uLnTx/>
                <a:uFillTx/>
                <a:latin typeface="Segoe UI"/>
                <a:ea typeface="+mn-ea"/>
                <a:cs typeface="+mn-cs"/>
              </a:rPr>
              <a:t>and condition</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mn-cs"/>
              </a:rPr>
              <a:t> Content is shared from Microsoft 365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people outside of my organization.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Set action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Restrict access or encrypt the content in Microsoft 365 locations and block only people outside of your organization</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55" name="!!line2">
            <a:extLst>
              <a:ext uri="{FF2B5EF4-FFF2-40B4-BE49-F238E27FC236}">
                <a16:creationId xmlns:a16="http://schemas.microsoft.com/office/drawing/2014/main" id="{E0D0FE28-3ED5-505A-F900-488F0C59A03B}"/>
              </a:ext>
              <a:ext uri="{C183D7F6-B498-43B3-948B-1728B52AA6E4}">
                <adec:decorative xmlns:adec="http://schemas.microsoft.com/office/drawing/2017/decorative" val="1"/>
              </a:ext>
            </a:extLst>
          </p:cNvPr>
          <p:cNvCxnSpPr>
            <a:cxnSpLocks/>
          </p:cNvCxnSpPr>
          <p:nvPr/>
        </p:nvCxnSpPr>
        <p:spPr>
          <a:xfrm>
            <a:off x="565401" y="516615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F109CCD-43CE-6F69-6DAF-FAC3C360739E}"/>
              </a:ext>
            </a:extLst>
          </p:cNvPr>
          <p:cNvPicPr>
            <a:picLocks noChangeAspect="1"/>
          </p:cNvPicPr>
          <p:nvPr/>
        </p:nvPicPr>
        <p:blipFill>
          <a:blip r:embed="rId8"/>
          <a:stretch>
            <a:fillRect/>
          </a:stretch>
        </p:blipFill>
        <p:spPr>
          <a:xfrm>
            <a:off x="9391032" y="1788561"/>
            <a:ext cx="2295845" cy="428685"/>
          </a:xfrm>
          <a:prstGeom prst="rect">
            <a:avLst/>
          </a:prstGeom>
        </p:spPr>
      </p:pic>
      <p:pic>
        <p:nvPicPr>
          <p:cNvPr id="22" name="Picture 21">
            <a:extLst>
              <a:ext uri="{FF2B5EF4-FFF2-40B4-BE49-F238E27FC236}">
                <a16:creationId xmlns:a16="http://schemas.microsoft.com/office/drawing/2014/main" id="{FAEAAA23-2A83-FDBF-5E53-B372B8AAAE63}"/>
              </a:ext>
            </a:extLst>
          </p:cNvPr>
          <p:cNvPicPr>
            <a:picLocks noChangeAspect="1"/>
          </p:cNvPicPr>
          <p:nvPr/>
        </p:nvPicPr>
        <p:blipFill>
          <a:blip r:embed="rId9"/>
          <a:stretch>
            <a:fillRect/>
          </a:stretch>
        </p:blipFill>
        <p:spPr>
          <a:xfrm>
            <a:off x="4924680" y="4158012"/>
            <a:ext cx="3419443" cy="1361635"/>
          </a:xfrm>
          <a:prstGeom prst="rect">
            <a:avLst/>
          </a:prstGeom>
        </p:spPr>
      </p:pic>
      <p:pic>
        <p:nvPicPr>
          <p:cNvPr id="10" name="Picture 9">
            <a:extLst>
              <a:ext uri="{FF2B5EF4-FFF2-40B4-BE49-F238E27FC236}">
                <a16:creationId xmlns:a16="http://schemas.microsoft.com/office/drawing/2014/main" id="{798DC3E0-38A4-C2C5-04AC-BBF0C5510CB5}"/>
              </a:ext>
            </a:extLst>
          </p:cNvPr>
          <p:cNvPicPr>
            <a:picLocks noChangeAspect="1"/>
          </p:cNvPicPr>
          <p:nvPr/>
        </p:nvPicPr>
        <p:blipFill>
          <a:blip r:embed="rId10"/>
          <a:stretch>
            <a:fillRect/>
          </a:stretch>
        </p:blipFill>
        <p:spPr>
          <a:xfrm>
            <a:off x="8529190" y="4158012"/>
            <a:ext cx="3277062" cy="1525559"/>
          </a:xfrm>
          <a:prstGeom prst="rect">
            <a:avLst/>
          </a:prstGeom>
        </p:spPr>
      </p:pic>
    </p:spTree>
    <p:extLst>
      <p:ext uri="{BB962C8B-B14F-4D97-AF65-F5344CB8AC3E}">
        <p14:creationId xmlns:p14="http://schemas.microsoft.com/office/powerpoint/2010/main" val="331946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8CD43-DCA3-3572-683C-C95FDC4971AB}"/>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A2DC1DC0-0DEB-A52A-86A1-0D381886FD00}"/>
              </a:ext>
              <a:ext uri="{C183D7F6-B498-43B3-948B-1728B52AA6E4}">
                <adec:decorative xmlns:adec="http://schemas.microsoft.com/office/drawing/2017/decorative" val="1"/>
              </a:ext>
            </a:extLst>
          </p:cNvPr>
          <p:cNvSpPr/>
          <p:nvPr/>
        </p:nvSpPr>
        <p:spPr bwMode="auto">
          <a:xfrm>
            <a:off x="424784" y="2788983"/>
            <a:ext cx="3787486" cy="3770083"/>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607CDAA8-9ED1-5356-B6B0-F2B8D52E49FE}"/>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C57A0782-E035-19C4-94D2-44DB556F1422}"/>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706C4FD2-7B04-3E26-34EE-718B8E39D949}"/>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3AC77258-1ACD-0939-A5B9-0AA0BED1E3FE}"/>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CE64957D-EEF5-1498-73C6-307C969B8204}"/>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BAF89BDC-684F-6AF5-9E15-952AB6F3AB2D}"/>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2" name="!!line2">
            <a:extLst>
              <a:ext uri="{FF2B5EF4-FFF2-40B4-BE49-F238E27FC236}">
                <a16:creationId xmlns:a16="http://schemas.microsoft.com/office/drawing/2014/main" id="{A94C9AEB-2FB7-FCA0-D77D-F3E44817E3B9}"/>
              </a:ext>
              <a:ext uri="{C183D7F6-B498-43B3-948B-1728B52AA6E4}">
                <adec:decorative xmlns:adec="http://schemas.microsoft.com/office/drawing/2017/decorative" val="1"/>
              </a:ext>
            </a:extLst>
          </p:cNvPr>
          <p:cNvCxnSpPr>
            <a:cxnSpLocks/>
          </p:cNvCxnSpPr>
          <p:nvPr/>
        </p:nvCxnSpPr>
        <p:spPr>
          <a:xfrm>
            <a:off x="565401" y="415572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76CD95-C7E3-2A8C-84DA-2222C548096F}"/>
              </a:ext>
            </a:extLst>
          </p:cNvPr>
          <p:cNvSpPr txBox="1">
            <a:spLocks/>
          </p:cNvSpPr>
          <p:nvPr/>
        </p:nvSpPr>
        <p:spPr>
          <a:xfrm>
            <a:off x="565401"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C607FDC-D8E1-6B88-92CB-1823467FBAF7}"/>
              </a:ext>
            </a:extLst>
          </p:cNvPr>
          <p:cNvSpPr txBox="1">
            <a:spLocks/>
          </p:cNvSpPr>
          <p:nvPr/>
        </p:nvSpPr>
        <p:spPr>
          <a:xfrm>
            <a:off x="565401" y="3877664"/>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p>
        </p:txBody>
      </p:sp>
      <p:sp>
        <p:nvSpPr>
          <p:cNvPr id="41" name="TextBox 40">
            <a:extLst>
              <a:ext uri="{FF2B5EF4-FFF2-40B4-BE49-F238E27FC236}">
                <a16:creationId xmlns:a16="http://schemas.microsoft.com/office/drawing/2014/main" id="{33E9725B-E24B-D7C7-86CA-62D9B992A7AA}"/>
              </a:ext>
            </a:extLst>
          </p:cNvPr>
          <p:cNvSpPr txBox="1">
            <a:spLocks/>
          </p:cNvSpPr>
          <p:nvPr/>
        </p:nvSpPr>
        <p:spPr>
          <a:xfrm>
            <a:off x="565401" y="4620572"/>
            <a:ext cx="3447288"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lang="en-US" sz="1200">
                <a:solidFill>
                  <a:srgbClr val="000000"/>
                </a:solidFill>
                <a:latin typeface="Segoe UI"/>
              </a:rPr>
              <a:t>Walk through the wizard and make sure you select only </a:t>
            </a:r>
            <a:r>
              <a:rPr lang="en-US" sz="1200">
                <a:solidFill>
                  <a:srgbClr val="000000"/>
                </a:solidFill>
                <a:latin typeface="Segoe UI Semibold"/>
              </a:rPr>
              <a:t>Endpoint</a:t>
            </a:r>
            <a:r>
              <a:rPr lang="en-US" sz="1200">
                <a:solidFill>
                  <a:srgbClr val="000000"/>
                </a:solidFill>
                <a:latin typeface="Segoe UI"/>
              </a:rPr>
              <a:t>. Click on </a:t>
            </a:r>
            <a:r>
              <a:rPr lang="en-US" sz="1200">
                <a:solidFill>
                  <a:srgbClr val="000000"/>
                </a:solidFill>
                <a:latin typeface="Segoe UI Semibold"/>
              </a:rPr>
              <a:t>Edit</a:t>
            </a:r>
            <a:r>
              <a:rPr lang="en-US" sz="1200">
                <a:solidFill>
                  <a:srgbClr val="000000"/>
                </a:solidFill>
                <a:latin typeface="Segoe UI"/>
              </a:rPr>
              <a:t> to select the users/groups in scope for the scan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2" name="!!line2">
            <a:extLst>
              <a:ext uri="{FF2B5EF4-FFF2-40B4-BE49-F238E27FC236}">
                <a16:creationId xmlns:a16="http://schemas.microsoft.com/office/drawing/2014/main" id="{98211306-BE83-3D40-B1F2-9E57ED691C4E}"/>
              </a:ext>
              <a:ext uri="{C183D7F6-B498-43B3-948B-1728B52AA6E4}">
                <adec:decorative xmlns:adec="http://schemas.microsoft.com/office/drawing/2017/decorative" val="1"/>
              </a:ext>
            </a:extLst>
          </p:cNvPr>
          <p:cNvCxnSpPr>
            <a:cxnSpLocks/>
          </p:cNvCxnSpPr>
          <p:nvPr/>
        </p:nvCxnSpPr>
        <p:spPr>
          <a:xfrm>
            <a:off x="565401" y="378427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A379ED72-A9D2-FA4D-889D-C9A8D457946F}"/>
              </a:ext>
              <a:ext uri="{C183D7F6-B498-43B3-948B-1728B52AA6E4}">
                <adec:decorative xmlns:adec="http://schemas.microsoft.com/office/drawing/2017/decorative" val="1"/>
              </a:ext>
            </a:extLst>
          </p:cNvPr>
          <p:cNvCxnSpPr>
            <a:cxnSpLocks/>
          </p:cNvCxnSpPr>
          <p:nvPr/>
        </p:nvCxnSpPr>
        <p:spPr>
          <a:xfrm>
            <a:off x="565401" y="452717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20BEC96D-C596-56C7-E2B1-429B9F5D0489}"/>
              </a:ext>
              <a:ext uri="{C183D7F6-B498-43B3-948B-1728B52AA6E4}">
                <adec:decorative xmlns:adec="http://schemas.microsoft.com/office/drawing/2017/decorative" val="1"/>
              </a:ext>
            </a:extLst>
          </p:cNvPr>
          <p:cNvCxnSpPr>
            <a:cxnSpLocks/>
          </p:cNvCxnSpPr>
          <p:nvPr/>
        </p:nvCxnSpPr>
        <p:spPr>
          <a:xfrm>
            <a:off x="588264"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8A0C0D9-C578-C7CA-5D50-7D1A2B0AEBE8}"/>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38" name="TextBox 37">
            <a:extLst>
              <a:ext uri="{FF2B5EF4-FFF2-40B4-BE49-F238E27FC236}">
                <a16:creationId xmlns:a16="http://schemas.microsoft.com/office/drawing/2014/main" id="{16C4726E-D6B9-779C-1C7D-34E8BDB12673}"/>
              </a:ext>
            </a:extLst>
          </p:cNvPr>
          <p:cNvSpPr txBox="1">
            <a:spLocks/>
          </p:cNvSpPr>
          <p:nvPr/>
        </p:nvSpPr>
        <p:spPr>
          <a:xfrm>
            <a:off x="565401" y="4249118"/>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Classifiers </a:t>
            </a:r>
            <a:r>
              <a:rPr kumimoji="0" lang="en-US" sz="1200" b="0" i="0" u="none" strike="noStrike" kern="1200" cap="none" spc="0" normalizeH="0" baseline="0" noProof="0">
                <a:ln>
                  <a:noFill/>
                </a:ln>
                <a:solidFill>
                  <a:srgbClr val="000000"/>
                </a:solidFill>
                <a:effectLst/>
                <a:uLnTx/>
                <a:uFillTx/>
                <a:latin typeface="Segoe UI"/>
                <a:ea typeface="+mn-ea"/>
                <a:cs typeface="+mn-cs"/>
              </a:rPr>
              <a:t>&gt;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On-demand classification</a:t>
            </a:r>
          </a:p>
        </p:txBody>
      </p:sp>
      <p:sp>
        <p:nvSpPr>
          <p:cNvPr id="11" name="Title 1">
            <a:extLst>
              <a:ext uri="{FF2B5EF4-FFF2-40B4-BE49-F238E27FC236}">
                <a16:creationId xmlns:a16="http://schemas.microsoft.com/office/drawing/2014/main" id="{B7DE1FD9-74F2-4919-69AD-D6CBEACA52F6}"/>
              </a:ext>
            </a:extLst>
          </p:cNvPr>
          <p:cNvSpPr txBox="1">
            <a:spLocks/>
          </p:cNvSpPr>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Run On-Demand Classification for Endpoints</a:t>
            </a:r>
          </a:p>
        </p:txBody>
      </p:sp>
      <p:sp>
        <p:nvSpPr>
          <p:cNvPr id="12" name="Title 16">
            <a:extLst>
              <a:ext uri="{FF2B5EF4-FFF2-40B4-BE49-F238E27FC236}">
                <a16:creationId xmlns:a16="http://schemas.microsoft.com/office/drawing/2014/main" id="{406CB0DE-FF8A-1CDB-2969-CE02309B627A}"/>
              </a:ext>
            </a:extLst>
          </p:cNvPr>
          <p:cNvSpPr txBox="1">
            <a:spLocks/>
          </p:cNvSpPr>
          <p:nvPr/>
        </p:nvSpPr>
        <p:spPr>
          <a:xfrm>
            <a:off x="591291" y="1042278"/>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Rescan files on Endpoints that have been created/updated before the credential SIT was introduced to ensure Data Explorer shows the right set </a:t>
            </a:r>
            <a:r>
              <a:rPr kumimoji="0" lang="en-US" sz="1200" b="0" i="0" u="none" strike="noStrike" kern="1200" cap="none" spc="0" normalizeH="0" baseline="0" noProof="0" err="1">
                <a:ln w="3175">
                  <a:noFill/>
                </a:ln>
                <a:solidFill>
                  <a:srgbClr val="000000"/>
                </a:solidFill>
                <a:effectLst/>
                <a:uLnTx/>
                <a:uFillTx/>
                <a:latin typeface="Segoe UI"/>
                <a:ea typeface="+mn-ea"/>
                <a:cs typeface="Segoe UI" panose="020B0502040204020203" pitchFamily="34" charset="0"/>
              </a:rPr>
              <a:t>ot</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 sensitive information types in the results. On demand-classification for endpoints requires an Azure subscription and incurs additional costs.</a:t>
            </a:r>
          </a:p>
        </p:txBody>
      </p:sp>
      <p:cxnSp>
        <p:nvCxnSpPr>
          <p:cNvPr id="14" name="!!line2">
            <a:extLst>
              <a:ext uri="{FF2B5EF4-FFF2-40B4-BE49-F238E27FC236}">
                <a16:creationId xmlns:a16="http://schemas.microsoft.com/office/drawing/2014/main" id="{52A65B33-2544-6644-19C5-912131299CBF}"/>
              </a:ext>
              <a:ext uri="{C183D7F6-B498-43B3-948B-1728B52AA6E4}">
                <adec:decorative xmlns:adec="http://schemas.microsoft.com/office/drawing/2017/decorative" val="1"/>
              </a:ext>
            </a:extLst>
          </p:cNvPr>
          <p:cNvCxnSpPr>
            <a:cxnSpLocks/>
          </p:cNvCxnSpPr>
          <p:nvPr/>
        </p:nvCxnSpPr>
        <p:spPr>
          <a:xfrm>
            <a:off x="565401" y="526796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9D0B89B-CAA4-9199-BA2A-03CAE8D8AAB3}"/>
              </a:ext>
            </a:extLst>
          </p:cNvPr>
          <p:cNvSpPr txBox="1">
            <a:spLocks/>
          </p:cNvSpPr>
          <p:nvPr/>
        </p:nvSpPr>
        <p:spPr>
          <a:xfrm>
            <a:off x="565401" y="5361358"/>
            <a:ext cx="3561081"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Wait for the estimation to finish</a:t>
            </a:r>
            <a:endParaRPr lang="en-US" sz="1200">
              <a:solidFill>
                <a:srgbClr val="000000"/>
              </a:solidFill>
              <a:latin typeface="Segoe UI Semibold"/>
            </a:endParaRPr>
          </a:p>
        </p:txBody>
      </p:sp>
      <p:pic>
        <p:nvPicPr>
          <p:cNvPr id="23" name="Picture 22">
            <a:extLst>
              <a:ext uri="{FF2B5EF4-FFF2-40B4-BE49-F238E27FC236}">
                <a16:creationId xmlns:a16="http://schemas.microsoft.com/office/drawing/2014/main" id="{8AA364F1-F2A8-EB9C-37C5-8E655512317B}"/>
              </a:ext>
            </a:extLst>
          </p:cNvPr>
          <p:cNvPicPr>
            <a:picLocks noChangeAspect="1"/>
          </p:cNvPicPr>
          <p:nvPr/>
        </p:nvPicPr>
        <p:blipFill>
          <a:blip r:embed="rId4"/>
          <a:stretch>
            <a:fillRect/>
          </a:stretch>
        </p:blipFill>
        <p:spPr>
          <a:xfrm>
            <a:off x="4924680" y="1574812"/>
            <a:ext cx="3404566" cy="1742326"/>
          </a:xfrm>
          <a:prstGeom prst="rect">
            <a:avLst/>
          </a:prstGeom>
        </p:spPr>
      </p:pic>
      <p:pic>
        <p:nvPicPr>
          <p:cNvPr id="25" name="Picture 24">
            <a:extLst>
              <a:ext uri="{FF2B5EF4-FFF2-40B4-BE49-F238E27FC236}">
                <a16:creationId xmlns:a16="http://schemas.microsoft.com/office/drawing/2014/main" id="{FD2E3077-6F2B-CA88-3E1A-757DEAD69B13}"/>
              </a:ext>
            </a:extLst>
          </p:cNvPr>
          <p:cNvPicPr>
            <a:picLocks noChangeAspect="1"/>
          </p:cNvPicPr>
          <p:nvPr/>
        </p:nvPicPr>
        <p:blipFill>
          <a:blip r:embed="rId5"/>
          <a:stretch>
            <a:fillRect/>
          </a:stretch>
        </p:blipFill>
        <p:spPr>
          <a:xfrm>
            <a:off x="5845256" y="2036144"/>
            <a:ext cx="1848108" cy="352474"/>
          </a:xfrm>
          <a:prstGeom prst="rect">
            <a:avLst/>
          </a:prstGeom>
        </p:spPr>
      </p:pic>
      <p:cxnSp>
        <p:nvCxnSpPr>
          <p:cNvPr id="26" name="Straight Arrow Connector 25">
            <a:extLst>
              <a:ext uri="{FF2B5EF4-FFF2-40B4-BE49-F238E27FC236}">
                <a16:creationId xmlns:a16="http://schemas.microsoft.com/office/drawing/2014/main" id="{AB63E6AE-28D9-090F-D4D4-D39767349AA5}"/>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BF436008-546C-D015-88DA-5F610B9EB4A1}"/>
              </a:ext>
            </a:extLst>
          </p:cNvPr>
          <p:cNvPicPr>
            <a:picLocks noChangeAspect="1"/>
          </p:cNvPicPr>
          <p:nvPr/>
        </p:nvPicPr>
        <p:blipFill>
          <a:blip r:embed="rId6"/>
          <a:stretch>
            <a:fillRect/>
          </a:stretch>
        </p:blipFill>
        <p:spPr>
          <a:xfrm>
            <a:off x="8529190" y="1510525"/>
            <a:ext cx="3404567" cy="1978267"/>
          </a:xfrm>
          <a:prstGeom prst="rect">
            <a:avLst/>
          </a:prstGeom>
        </p:spPr>
      </p:pic>
      <p:pic>
        <p:nvPicPr>
          <p:cNvPr id="30" name="Picture 29">
            <a:extLst>
              <a:ext uri="{FF2B5EF4-FFF2-40B4-BE49-F238E27FC236}">
                <a16:creationId xmlns:a16="http://schemas.microsoft.com/office/drawing/2014/main" id="{8923DAFB-9486-15B6-B624-A6E93C953D42}"/>
              </a:ext>
            </a:extLst>
          </p:cNvPr>
          <p:cNvPicPr>
            <a:picLocks noChangeAspect="1"/>
          </p:cNvPicPr>
          <p:nvPr/>
        </p:nvPicPr>
        <p:blipFill>
          <a:blip r:embed="rId7"/>
          <a:stretch>
            <a:fillRect/>
          </a:stretch>
        </p:blipFill>
        <p:spPr>
          <a:xfrm>
            <a:off x="9535412" y="1754230"/>
            <a:ext cx="2305372" cy="1905266"/>
          </a:xfrm>
          <a:prstGeom prst="rect">
            <a:avLst/>
          </a:prstGeom>
        </p:spPr>
      </p:pic>
      <p:cxnSp>
        <p:nvCxnSpPr>
          <p:cNvPr id="34" name="Straight Arrow Connector 33">
            <a:extLst>
              <a:ext uri="{FF2B5EF4-FFF2-40B4-BE49-F238E27FC236}">
                <a16:creationId xmlns:a16="http://schemas.microsoft.com/office/drawing/2014/main" id="{A893BCB1-E3BC-F90F-FCE9-5952F0A6DA61}"/>
              </a:ext>
              <a:ext uri="{C183D7F6-B498-43B3-948B-1728B52AA6E4}">
                <adec:decorative xmlns:adec="http://schemas.microsoft.com/office/drawing/2017/decorative" val="1"/>
              </a:ext>
            </a:extLst>
          </p:cNvPr>
          <p:cNvCxnSpPr>
            <a:cxnSpLocks/>
          </p:cNvCxnSpPr>
          <p:nvPr/>
        </p:nvCxnSpPr>
        <p:spPr>
          <a:xfrm flipH="1">
            <a:off x="9231994" y="2583524"/>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6A72961-2445-5A3E-8F96-DE8C0D3BFD3C}"/>
              </a:ext>
              <a:ext uri="{C183D7F6-B498-43B3-948B-1728B52AA6E4}">
                <adec:decorative xmlns:adec="http://schemas.microsoft.com/office/drawing/2017/decorative" val="0"/>
              </a:ext>
            </a:extLst>
          </p:cNvPr>
          <p:cNvSpPr/>
          <p:nvPr/>
        </p:nvSpPr>
        <p:spPr bwMode="auto">
          <a:xfrm>
            <a:off x="8858510" y="377026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2" name="TextBox 51">
            <a:extLst>
              <a:ext uri="{FF2B5EF4-FFF2-40B4-BE49-F238E27FC236}">
                <a16:creationId xmlns:a16="http://schemas.microsoft.com/office/drawing/2014/main" id="{F5537C61-20D6-59F5-B78E-1FD716F65246}"/>
              </a:ext>
            </a:extLst>
          </p:cNvPr>
          <p:cNvSpPr txBox="1">
            <a:spLocks/>
          </p:cNvSpPr>
          <p:nvPr/>
        </p:nvSpPr>
        <p:spPr>
          <a:xfrm>
            <a:off x="565401" y="5732808"/>
            <a:ext cx="3474723"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6"/>
              <a:tabLst/>
              <a:defRPr/>
            </a:pPr>
            <a:r>
              <a:rPr lang="en-US" sz="1200">
                <a:solidFill>
                  <a:srgbClr val="000000"/>
                </a:solidFill>
                <a:latin typeface="Segoe UI"/>
              </a:rPr>
              <a:t>Select a scan with completed estimation, press </a:t>
            </a:r>
            <a:r>
              <a:rPr lang="en-US" sz="1200">
                <a:solidFill>
                  <a:srgbClr val="000000"/>
                </a:solidFill>
                <a:latin typeface="Segoe UI Semibold"/>
              </a:rPr>
              <a:t>View Estimation </a:t>
            </a:r>
            <a:r>
              <a:rPr lang="en-US" sz="1200">
                <a:solidFill>
                  <a:srgbClr val="000000"/>
                </a:solidFill>
                <a:latin typeface="Segoe UI"/>
              </a:rPr>
              <a:t>and on the next screen, select </a:t>
            </a:r>
            <a:r>
              <a:rPr lang="en-US" sz="1200">
                <a:solidFill>
                  <a:srgbClr val="000000"/>
                </a:solidFill>
                <a:latin typeface="Segoe UI Semibold"/>
              </a:rPr>
              <a:t>Start Classification</a:t>
            </a:r>
          </a:p>
        </p:txBody>
      </p:sp>
      <p:cxnSp>
        <p:nvCxnSpPr>
          <p:cNvPr id="55" name="!!line2">
            <a:extLst>
              <a:ext uri="{FF2B5EF4-FFF2-40B4-BE49-F238E27FC236}">
                <a16:creationId xmlns:a16="http://schemas.microsoft.com/office/drawing/2014/main" id="{65480B9C-3F74-AD8F-103A-3EEAB9075FF9}"/>
              </a:ext>
              <a:ext uri="{C183D7F6-B498-43B3-948B-1728B52AA6E4}">
                <adec:decorative xmlns:adec="http://schemas.microsoft.com/office/drawing/2017/decorative" val="1"/>
              </a:ext>
            </a:extLst>
          </p:cNvPr>
          <p:cNvCxnSpPr>
            <a:cxnSpLocks/>
          </p:cNvCxnSpPr>
          <p:nvPr/>
        </p:nvCxnSpPr>
        <p:spPr>
          <a:xfrm>
            <a:off x="565401" y="563941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2CBBE42-534F-CB79-3BAA-73FEDB717DB1}"/>
              </a:ext>
            </a:extLst>
          </p:cNvPr>
          <p:cNvPicPr>
            <a:picLocks noChangeAspect="1"/>
          </p:cNvPicPr>
          <p:nvPr/>
        </p:nvPicPr>
        <p:blipFill>
          <a:blip r:embed="rId8"/>
          <a:stretch>
            <a:fillRect/>
          </a:stretch>
        </p:blipFill>
        <p:spPr>
          <a:xfrm>
            <a:off x="4920212" y="4225977"/>
            <a:ext cx="3413502" cy="1174763"/>
          </a:xfrm>
          <a:prstGeom prst="rect">
            <a:avLst/>
          </a:prstGeom>
        </p:spPr>
      </p:pic>
      <p:pic>
        <p:nvPicPr>
          <p:cNvPr id="10" name="Picture 9">
            <a:extLst>
              <a:ext uri="{FF2B5EF4-FFF2-40B4-BE49-F238E27FC236}">
                <a16:creationId xmlns:a16="http://schemas.microsoft.com/office/drawing/2014/main" id="{FC508EDE-BA83-B918-7DD3-A7356293A32A}"/>
              </a:ext>
            </a:extLst>
          </p:cNvPr>
          <p:cNvPicPr>
            <a:picLocks noChangeAspect="1"/>
          </p:cNvPicPr>
          <p:nvPr/>
        </p:nvPicPr>
        <p:blipFill>
          <a:blip r:embed="rId9"/>
          <a:stretch>
            <a:fillRect/>
          </a:stretch>
        </p:blipFill>
        <p:spPr>
          <a:xfrm>
            <a:off x="8529190" y="4225978"/>
            <a:ext cx="3311594" cy="1822644"/>
          </a:xfrm>
          <a:prstGeom prst="rect">
            <a:avLst/>
          </a:prstGeom>
        </p:spPr>
      </p:pic>
      <p:sp>
        <p:nvSpPr>
          <p:cNvPr id="6" name="Rectangle: Rounded Corners 5">
            <a:extLst>
              <a:ext uri="{FF2B5EF4-FFF2-40B4-BE49-F238E27FC236}">
                <a16:creationId xmlns:a16="http://schemas.microsoft.com/office/drawing/2014/main" id="{54288EFC-ED8D-89A9-A01B-1B88409361F4}"/>
              </a:ext>
            </a:extLst>
          </p:cNvPr>
          <p:cNvSpPr/>
          <p:nvPr/>
        </p:nvSpPr>
        <p:spPr bwMode="auto">
          <a:xfrm>
            <a:off x="415116" y="2226992"/>
            <a:ext cx="3787486" cy="405293"/>
          </a:xfrm>
          <a:prstGeom prst="roundRect">
            <a:avLst>
              <a:gd name="adj" fmla="val 18696"/>
            </a:avLst>
          </a:prstGeom>
          <a:solidFill>
            <a:srgbClr val="8661C5"/>
          </a:solidFill>
          <a:effectLst/>
        </p:spPr>
        <p:txBody>
          <a:bodyPr wrap="square" lIns="0" tIns="45720" rIns="0" bIns="45720" rtlCol="0" anchor="ctr" anchorCtr="0">
            <a:noAutofit/>
          </a:bodyPr>
          <a:lstStyle/>
          <a:p>
            <a:pPr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 needs</a:t>
            </a:r>
            <a:r>
              <a:rPr lang="en-US" sz="1000" b="1">
                <a:ln w="3175">
                  <a:noFill/>
                </a:ln>
                <a:solidFill>
                  <a:schemeClr val="bg1"/>
                </a:solidFill>
                <a:latin typeface="Segoe Sans Display Semibold" pitchFamily="2" charset="0"/>
                <a:cs typeface="Segoe Sans Display Semibold" pitchFamily="2" charset="0"/>
              </a:rPr>
              <a:t> Azure subscription</a:t>
            </a:r>
          </a:p>
        </p:txBody>
      </p:sp>
      <p:sp>
        <p:nvSpPr>
          <p:cNvPr id="5" name="TextBox 4">
            <a:extLst>
              <a:ext uri="{FF2B5EF4-FFF2-40B4-BE49-F238E27FC236}">
                <a16:creationId xmlns:a16="http://schemas.microsoft.com/office/drawing/2014/main" id="{30BED8E5-9BD3-B0A3-C5E4-1CFC283C98FE}"/>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10"/>
              </a:rPr>
              <a:t>On-demand classification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41801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ED66798-1E6F-D795-7E83-D6C1BA169420}"/>
              </a:ext>
              <a:ext uri="{C183D7F6-B498-43B3-948B-1728B52AA6E4}">
                <adec:decorative xmlns:adec="http://schemas.microsoft.com/office/drawing/2017/decorative" val="1"/>
              </a:ext>
            </a:extLst>
          </p:cNvPr>
          <p:cNvSpPr>
            <a:spLocks/>
          </p:cNvSpPr>
          <p:nvPr/>
        </p:nvSpPr>
        <p:spPr bwMode="auto">
          <a:xfrm>
            <a:off x="1518183" y="1088612"/>
            <a:ext cx="10068813" cy="5173966"/>
          </a:xfrm>
          <a:prstGeom prst="roundRect">
            <a:avLst>
              <a:gd name="adj" fmla="val 3500"/>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chor="t">
            <a:noAutofit/>
          </a:bodyPr>
          <a:lstStyle/>
          <a:p>
            <a:pPr marL="0" marR="0" lvl="0" indent="0" algn="l" defTabSz="932742" rtl="0" eaLnBrk="1" fontAlgn="auto" latinLnBrk="0" hangingPunct="1">
              <a:lnSpc>
                <a:spcPct val="100000"/>
              </a:lnSpc>
              <a:spcBef>
                <a:spcPts val="24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69" name="Straight Connector 68">
            <a:extLst>
              <a:ext uri="{FF2B5EF4-FFF2-40B4-BE49-F238E27FC236}">
                <a16:creationId xmlns:a16="http://schemas.microsoft.com/office/drawing/2014/main" id="{5AB9E3A4-0075-B2F0-6EFD-51B25606CF70}"/>
              </a:ext>
              <a:ext uri="{C183D7F6-B498-43B3-948B-1728B52AA6E4}">
                <adec:decorative xmlns:adec="http://schemas.microsoft.com/office/drawing/2017/decorative" val="1"/>
              </a:ext>
            </a:extLst>
          </p:cNvPr>
          <p:cNvCxnSpPr>
            <a:cxnSpLocks/>
          </p:cNvCxnSpPr>
          <p:nvPr/>
        </p:nvCxnSpPr>
        <p:spPr>
          <a:xfrm flipH="1">
            <a:off x="4866673" y="1817953"/>
            <a:ext cx="48126" cy="4335394"/>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432ABE-4733-EFB6-778A-175F57408AA6}"/>
              </a:ext>
              <a:ext uri="{C183D7F6-B498-43B3-948B-1728B52AA6E4}">
                <adec:decorative xmlns:adec="http://schemas.microsoft.com/office/drawing/2017/decorative" val="1"/>
              </a:ext>
            </a:extLst>
          </p:cNvPr>
          <p:cNvCxnSpPr>
            <a:cxnSpLocks/>
          </p:cNvCxnSpPr>
          <p:nvPr/>
        </p:nvCxnSpPr>
        <p:spPr>
          <a:xfrm flipH="1">
            <a:off x="8185487" y="1817953"/>
            <a:ext cx="8021" cy="4351437"/>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91E77596-4E11-E0F8-2FA7-083591FD4BB2}"/>
              </a:ext>
              <a:ext uri="{C183D7F6-B498-43B3-948B-1728B52AA6E4}">
                <adec:decorative xmlns:adec="http://schemas.microsoft.com/office/drawing/2017/decorative" val="1"/>
              </a:ext>
            </a:extLst>
          </p:cNvPr>
          <p:cNvCxnSpPr>
            <a:cxnSpLocks/>
          </p:cNvCxnSpPr>
          <p:nvPr/>
        </p:nvCxnSpPr>
        <p:spPr>
          <a:xfrm>
            <a:off x="1609623" y="4514401"/>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3" name="!!line2">
            <a:extLst>
              <a:ext uri="{FF2B5EF4-FFF2-40B4-BE49-F238E27FC236}">
                <a16:creationId xmlns:a16="http://schemas.microsoft.com/office/drawing/2014/main" id="{682FC1C0-95FF-1D85-2E89-A6D6702F2C71}"/>
              </a:ext>
              <a:ext uri="{C183D7F6-B498-43B3-948B-1728B52AA6E4}">
                <adec:decorative xmlns:adec="http://schemas.microsoft.com/office/drawing/2017/decorative" val="1"/>
              </a:ext>
            </a:extLst>
          </p:cNvPr>
          <p:cNvCxnSpPr>
            <a:cxnSpLocks/>
          </p:cNvCxnSpPr>
          <p:nvPr/>
        </p:nvCxnSpPr>
        <p:spPr>
          <a:xfrm>
            <a:off x="1608406" y="5426945"/>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091DB55-EB1A-F2C0-680A-B677E53A5F43}"/>
              </a:ext>
            </a:extLst>
          </p:cNvPr>
          <p:cNvSpPr>
            <a:spLocks noGrp="1"/>
          </p:cNvSpPr>
          <p:nvPr>
            <p:ph type="title"/>
          </p:nvPr>
        </p:nvSpPr>
        <p:spPr>
          <a:xfrm>
            <a:off x="571498" y="299385"/>
            <a:ext cx="11018520" cy="430887"/>
          </a:xfrm>
        </p:spPr>
        <p:txBody>
          <a:bodyPr/>
          <a:lstStyle/>
          <a:p>
            <a:r>
              <a:rPr lang="en-US" sz="2800" noProof="0"/>
              <a:t>Identify and Remediate Credentials with Purview</a:t>
            </a:r>
            <a:endParaRPr lang="en-US" sz="2800"/>
          </a:p>
        </p:txBody>
      </p:sp>
      <p:sp>
        <p:nvSpPr>
          <p:cNvPr id="57" name="TextBox 56">
            <a:extLst>
              <a:ext uri="{FF2B5EF4-FFF2-40B4-BE49-F238E27FC236}">
                <a16:creationId xmlns:a16="http://schemas.microsoft.com/office/drawing/2014/main" id="{9960CB4B-2821-7C85-64C9-D0161D31A8B6}"/>
              </a:ext>
            </a:extLst>
          </p:cNvPr>
          <p:cNvSpPr txBox="1">
            <a:spLocks/>
          </p:cNvSpPr>
          <p:nvPr/>
        </p:nvSpPr>
        <p:spPr>
          <a:xfrm>
            <a:off x="1609623" y="1170528"/>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Foundational</a:t>
            </a:r>
          </a:p>
        </p:txBody>
      </p:sp>
      <p:sp>
        <p:nvSpPr>
          <p:cNvPr id="63" name="Graphic 39" descr="Icon of a shield">
            <a:extLst>
              <a:ext uri="{FF2B5EF4-FFF2-40B4-BE49-F238E27FC236}">
                <a16:creationId xmlns:a16="http://schemas.microsoft.com/office/drawing/2014/main" id="{380336EA-F14D-C018-54E3-C90AFBDB2121}"/>
              </a:ext>
            </a:extLst>
          </p:cNvPr>
          <p:cNvSpPr>
            <a:spLocks/>
          </p:cNvSpPr>
          <p:nvPr/>
        </p:nvSpPr>
        <p:spPr>
          <a:xfrm>
            <a:off x="4438636"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BB28A48D-A9C1-AE56-6458-68C9122E190F}"/>
              </a:ext>
            </a:extLst>
          </p:cNvPr>
          <p:cNvSpPr txBox="1">
            <a:spLocks/>
          </p:cNvSpPr>
          <p:nvPr/>
        </p:nvSpPr>
        <p:spPr>
          <a:xfrm>
            <a:off x="4936456" y="1180053"/>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Optimized</a:t>
            </a:r>
          </a:p>
        </p:txBody>
      </p:sp>
      <p:sp>
        <p:nvSpPr>
          <p:cNvPr id="64" name="Graphic 39" descr="Icon of a shield">
            <a:extLst>
              <a:ext uri="{FF2B5EF4-FFF2-40B4-BE49-F238E27FC236}">
                <a16:creationId xmlns:a16="http://schemas.microsoft.com/office/drawing/2014/main" id="{5080895F-F9C5-5FB7-A8FC-2A373C827910}"/>
              </a:ext>
            </a:extLst>
          </p:cNvPr>
          <p:cNvSpPr>
            <a:spLocks/>
          </p:cNvSpPr>
          <p:nvPr/>
        </p:nvSpPr>
        <p:spPr>
          <a:xfrm>
            <a:off x="7765470"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BB667F55-AB29-B740-1E9B-A42E6A51AAEB}"/>
              </a:ext>
            </a:extLst>
          </p:cNvPr>
          <p:cNvSpPr txBox="1">
            <a:spLocks/>
          </p:cNvSpPr>
          <p:nvPr/>
        </p:nvSpPr>
        <p:spPr>
          <a:xfrm>
            <a:off x="8263291" y="1180053"/>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Strategic</a:t>
            </a:r>
          </a:p>
        </p:txBody>
      </p:sp>
      <p:sp>
        <p:nvSpPr>
          <p:cNvPr id="67" name="Graphic 39" descr="Icon of a shield">
            <a:extLst>
              <a:ext uri="{FF2B5EF4-FFF2-40B4-BE49-F238E27FC236}">
                <a16:creationId xmlns:a16="http://schemas.microsoft.com/office/drawing/2014/main" id="{2CF83553-B6F0-1A16-23CD-9F5A4EE25BC7}"/>
              </a:ext>
            </a:extLst>
          </p:cNvPr>
          <p:cNvSpPr>
            <a:spLocks/>
          </p:cNvSpPr>
          <p:nvPr/>
        </p:nvSpPr>
        <p:spPr>
          <a:xfrm>
            <a:off x="11092304"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8B490448-F0B5-3327-81FF-06EB739A332D}"/>
              </a:ext>
            </a:extLst>
          </p:cNvPr>
          <p:cNvSpPr/>
          <p:nvPr/>
        </p:nvSpPr>
        <p:spPr bwMode="auto">
          <a:xfrm rot="16200000">
            <a:off x="-258042" y="2647495"/>
            <a:ext cx="2605768" cy="946680"/>
          </a:xfrm>
          <a:prstGeom prst="round2SameRect">
            <a:avLst>
              <a:gd name="adj1" fmla="val 8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Activities</a:t>
            </a:r>
          </a:p>
        </p:txBody>
      </p:sp>
      <p:sp>
        <p:nvSpPr>
          <p:cNvPr id="2" name="TextBox 1">
            <a:extLst>
              <a:ext uri="{FF2B5EF4-FFF2-40B4-BE49-F238E27FC236}">
                <a16:creationId xmlns:a16="http://schemas.microsoft.com/office/drawing/2014/main" id="{59C3CCE1-CB90-D573-7867-1B2EC6723442}"/>
              </a:ext>
            </a:extLst>
          </p:cNvPr>
          <p:cNvSpPr txBox="1"/>
          <p:nvPr/>
        </p:nvSpPr>
        <p:spPr>
          <a:xfrm>
            <a:off x="1689100" y="1817953"/>
            <a:ext cx="3076440" cy="21339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Use Data Explorer: </a:t>
            </a:r>
            <a:r>
              <a:rPr lang="en-US" sz="1200">
                <a:solidFill>
                  <a:srgbClr val="000000"/>
                </a:solidFill>
                <a:latin typeface="Segoe UI"/>
              </a:rPr>
              <a:t>Use Microsoft Purview’s Data Explorer to view already discovered credentials. This tool provides visibility into sensitive data types across Microsoft 365 workloads. </a:t>
            </a:r>
            <a:endParaRPr lang="en-US" sz="1200" b="1">
              <a:solidFill>
                <a:srgbClr val="000000"/>
              </a:solidFill>
              <a:latin typeface="Segoe UI"/>
            </a:endParaRPr>
          </a:p>
          <a:p>
            <a:pPr>
              <a:spcAft>
                <a:spcPts val="800"/>
              </a:spcAft>
              <a:defRPr/>
            </a:pPr>
            <a:r>
              <a:rPr lang="en-US" sz="1200" b="1">
                <a:solidFill>
                  <a:srgbClr val="000000"/>
                </a:solidFill>
                <a:latin typeface="Segoe UI"/>
              </a:rPr>
              <a:t>Run On-Demand Classification for SharePoint and OneDrive: </a:t>
            </a:r>
            <a:r>
              <a:rPr lang="en-US" sz="1200">
                <a:solidFill>
                  <a:srgbClr val="000000"/>
                </a:solidFill>
                <a:latin typeface="Segoe UI"/>
              </a:rPr>
              <a:t>This feature allows you to rescan older files and update Content Explorer results. It is now a horizontal capability across Microsoft Purview.</a:t>
            </a:r>
            <a:endParaRPr lang="en-US" sz="1200" b="1">
              <a:solidFill>
                <a:srgbClr val="000000"/>
              </a:solidFill>
              <a:latin typeface="Segoe UI"/>
            </a:endParaRPr>
          </a:p>
        </p:txBody>
      </p:sp>
      <p:sp>
        <p:nvSpPr>
          <p:cNvPr id="3" name="TextBox 2">
            <a:extLst>
              <a:ext uri="{FF2B5EF4-FFF2-40B4-BE49-F238E27FC236}">
                <a16:creationId xmlns:a16="http://schemas.microsoft.com/office/drawing/2014/main" id="{978FAE5F-D4B1-B064-B9EB-44770EC1AE64}"/>
              </a:ext>
            </a:extLst>
          </p:cNvPr>
          <p:cNvSpPr txBox="1"/>
          <p:nvPr/>
        </p:nvSpPr>
        <p:spPr>
          <a:xfrm>
            <a:off x="5015933" y="1817953"/>
            <a:ext cx="3076440" cy="260584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Configure Auto-Labeling: </a:t>
            </a:r>
            <a:r>
              <a:rPr lang="en-US" sz="1200">
                <a:solidFill>
                  <a:srgbClr val="000000"/>
                </a:solidFill>
                <a:latin typeface="Segoe UI"/>
              </a:rPr>
              <a:t>Use service-based auto-labeling to apply sensitivity labels to files containing credentials. This can encrypt content and restrict access.</a:t>
            </a:r>
          </a:p>
          <a:p>
            <a:pPr>
              <a:spcAft>
                <a:spcPts val="800"/>
              </a:spcAft>
              <a:defRPr/>
            </a:pPr>
            <a:r>
              <a:rPr lang="en-US" sz="1200" b="1">
                <a:solidFill>
                  <a:srgbClr val="000000"/>
                </a:solidFill>
                <a:latin typeface="Segoe UI"/>
              </a:rPr>
              <a:t>Use Data Loss Prevention (DLP) for SharePoint and OneDrive: </a:t>
            </a:r>
            <a:r>
              <a:rPr lang="en-US" sz="1200">
                <a:solidFill>
                  <a:srgbClr val="000000"/>
                </a:solidFill>
                <a:latin typeface="Segoe UI"/>
              </a:rPr>
              <a:t>Configure DLP policies to remove external sharing permissions or block access to flagged files. </a:t>
            </a:r>
          </a:p>
          <a:p>
            <a:pPr>
              <a:spcAft>
                <a:spcPts val="800"/>
              </a:spcAft>
              <a:defRPr/>
            </a:pPr>
            <a:r>
              <a:rPr lang="en-US" sz="1200" b="1">
                <a:solidFill>
                  <a:srgbClr val="000000"/>
                </a:solidFill>
                <a:latin typeface="Segoe UI"/>
              </a:rPr>
              <a:t>Leverage Data Lifecycle Management (DLM): </a:t>
            </a:r>
            <a:r>
              <a:rPr lang="en-US" sz="1200">
                <a:solidFill>
                  <a:srgbClr val="000000"/>
                </a:solidFill>
                <a:latin typeface="Segoe UI"/>
              </a:rPr>
              <a:t>Automatically delete files containing credentials after a defined retention period.</a:t>
            </a:r>
          </a:p>
        </p:txBody>
      </p:sp>
      <p:sp>
        <p:nvSpPr>
          <p:cNvPr id="5" name="TextBox 4">
            <a:extLst>
              <a:ext uri="{FF2B5EF4-FFF2-40B4-BE49-F238E27FC236}">
                <a16:creationId xmlns:a16="http://schemas.microsoft.com/office/drawing/2014/main" id="{1D997D63-5AA9-F374-5953-51C74451DFC8}"/>
              </a:ext>
            </a:extLst>
          </p:cNvPr>
          <p:cNvSpPr txBox="1"/>
          <p:nvPr/>
        </p:nvSpPr>
        <p:spPr>
          <a:xfrm>
            <a:off x="8342767" y="1817953"/>
            <a:ext cx="3154701" cy="328295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Use DLP for Exchange Online: </a:t>
            </a:r>
            <a:r>
              <a:rPr lang="en-US" sz="1200">
                <a:solidFill>
                  <a:srgbClr val="000000"/>
                </a:solidFill>
                <a:latin typeface="Segoe UI"/>
              </a:rPr>
              <a:t>Mails containing credentials are prevented from leaving the organization.</a:t>
            </a:r>
          </a:p>
          <a:p>
            <a:pPr>
              <a:spcAft>
                <a:spcPts val="800"/>
              </a:spcAft>
              <a:defRPr/>
            </a:pPr>
            <a:r>
              <a:rPr lang="en-US" sz="1200" b="1">
                <a:solidFill>
                  <a:srgbClr val="000000"/>
                </a:solidFill>
                <a:latin typeface="Segoe UI"/>
              </a:rPr>
              <a:t>Configure Endpoint DLP: </a:t>
            </a:r>
            <a:r>
              <a:rPr lang="en-US" sz="1200">
                <a:solidFill>
                  <a:srgbClr val="000000"/>
                </a:solidFill>
                <a:latin typeface="Segoe UI"/>
              </a:rPr>
              <a:t>Policies prevent user </a:t>
            </a:r>
            <a:r>
              <a:rPr lang="en-US" sz="1200" err="1">
                <a:solidFill>
                  <a:srgbClr val="000000"/>
                </a:solidFill>
                <a:latin typeface="Segoe UI"/>
              </a:rPr>
              <a:t>e.g</a:t>
            </a:r>
            <a:r>
              <a:rPr lang="en-US" sz="1200">
                <a:solidFill>
                  <a:srgbClr val="000000"/>
                </a:solidFill>
                <a:latin typeface="Segoe UI"/>
              </a:rPr>
              <a:t> from pasting credentials or uploading documents containing credentials to websites.</a:t>
            </a:r>
          </a:p>
          <a:p>
            <a:pPr>
              <a:spcAft>
                <a:spcPts val="800"/>
              </a:spcAft>
              <a:defRPr/>
            </a:pPr>
            <a:r>
              <a:rPr lang="en-US" sz="1200" b="1">
                <a:solidFill>
                  <a:srgbClr val="000000"/>
                </a:solidFill>
                <a:latin typeface="Segoe UI"/>
              </a:rPr>
              <a:t>Configure DLP for Teams: </a:t>
            </a:r>
            <a:r>
              <a:rPr lang="en-US" sz="1200">
                <a:solidFill>
                  <a:srgbClr val="000000"/>
                </a:solidFill>
                <a:latin typeface="Segoe UI"/>
              </a:rPr>
              <a:t>Implement policies that detect and block posting credentials in Teams messages.</a:t>
            </a:r>
          </a:p>
          <a:p>
            <a:pPr>
              <a:spcAft>
                <a:spcPts val="800"/>
              </a:spcAft>
              <a:defRPr/>
            </a:pPr>
            <a:r>
              <a:rPr lang="en-US" sz="1200" b="1">
                <a:solidFill>
                  <a:srgbClr val="000000"/>
                </a:solidFill>
                <a:latin typeface="Segoe UI"/>
              </a:rPr>
              <a:t>Run On-Demand Classification for Select Endpoints: </a:t>
            </a:r>
            <a:r>
              <a:rPr lang="en-US" sz="1200">
                <a:solidFill>
                  <a:srgbClr val="000000"/>
                </a:solidFill>
                <a:latin typeface="Segoe UI"/>
              </a:rPr>
              <a:t>Older files can be also be rescanned on Endpoints. </a:t>
            </a:r>
            <a:endParaRPr lang="en-US" sz="1200" b="1">
              <a:solidFill>
                <a:srgbClr val="000000"/>
              </a:solidFill>
              <a:latin typeface="Segoe UI"/>
            </a:endParaRPr>
          </a:p>
          <a:p>
            <a:pPr>
              <a:spcAft>
                <a:spcPts val="800"/>
              </a:spcAft>
              <a:defRPr/>
            </a:pPr>
            <a:endParaRPr lang="en-US" sz="1200">
              <a:solidFill>
                <a:srgbClr val="000000"/>
              </a:solidFill>
              <a:latin typeface="Segoe UI"/>
            </a:endParaRPr>
          </a:p>
          <a:p>
            <a:pPr>
              <a:spcAft>
                <a:spcPts val="800"/>
              </a:spcAft>
              <a:defRPr/>
            </a:pPr>
            <a:endParaRPr lang="en-US" sz="1200">
              <a:solidFill>
                <a:srgbClr val="000000"/>
              </a:solidFill>
              <a:latin typeface="Segoe UI"/>
            </a:endParaRPr>
          </a:p>
        </p:txBody>
      </p:sp>
      <p:grpSp>
        <p:nvGrpSpPr>
          <p:cNvPr id="15" name="Group 14" descr="Arrow pointing downwards">
            <a:extLst>
              <a:ext uri="{FF2B5EF4-FFF2-40B4-BE49-F238E27FC236}">
                <a16:creationId xmlns:a16="http://schemas.microsoft.com/office/drawing/2014/main" id="{E61BFD5E-5AB4-25AC-607C-BF733A5F85E5}"/>
              </a:ext>
            </a:extLst>
          </p:cNvPr>
          <p:cNvGrpSpPr/>
          <p:nvPr/>
        </p:nvGrpSpPr>
        <p:grpSpPr>
          <a:xfrm>
            <a:off x="3118674" y="4415697"/>
            <a:ext cx="217292" cy="217292"/>
            <a:chOff x="-220615" y="4760304"/>
            <a:chExt cx="217292" cy="217292"/>
          </a:xfrm>
        </p:grpSpPr>
        <p:sp>
          <p:nvSpPr>
            <p:cNvPr id="13" name="Oval 12">
              <a:extLst>
                <a:ext uri="{FF2B5EF4-FFF2-40B4-BE49-F238E27FC236}">
                  <a16:creationId xmlns:a16="http://schemas.microsoft.com/office/drawing/2014/main" id="{25DEEED7-55B6-86A5-EA23-F0D31AAF068E}"/>
                </a:ext>
                <a:ext uri="{C183D7F6-B498-43B3-948B-1728B52AA6E4}">
                  <adec:decorative xmlns:adec="http://schemas.microsoft.com/office/drawing/2017/decorative" val="1"/>
                </a:ext>
              </a:extLst>
            </p:cNvPr>
            <p:cNvSpPr/>
            <p:nvPr/>
          </p:nvSpPr>
          <p:spPr bwMode="auto">
            <a:xfrm rot="5400000">
              <a:off x="-220615" y="4760304"/>
              <a:ext cx="217292" cy="217292"/>
            </a:xfrm>
            <a:prstGeom prst="ellipse">
              <a:avLst/>
            </a:prstGeom>
            <a:solidFill>
              <a:srgbClr val="0078D4"/>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4" name="Graphic 13" descr="Arrow pointing right">
              <a:extLst>
                <a:ext uri="{FF2B5EF4-FFF2-40B4-BE49-F238E27FC236}">
                  <a16:creationId xmlns:a16="http://schemas.microsoft.com/office/drawing/2014/main" id="{AE3179A0-224F-6CE1-159D-27502155B31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8235" y="4762684"/>
              <a:ext cx="212532" cy="212532"/>
            </a:xfrm>
            <a:prstGeom prst="rect">
              <a:avLst/>
            </a:prstGeom>
          </p:spPr>
        </p:pic>
      </p:grpSp>
      <p:grpSp>
        <p:nvGrpSpPr>
          <p:cNvPr id="78" name="Group 77" descr="Arrow pointing downwards">
            <a:extLst>
              <a:ext uri="{FF2B5EF4-FFF2-40B4-BE49-F238E27FC236}">
                <a16:creationId xmlns:a16="http://schemas.microsoft.com/office/drawing/2014/main" id="{1F7C4E2A-2D54-D9CF-341F-D96051DA11C3}"/>
              </a:ext>
            </a:extLst>
          </p:cNvPr>
          <p:cNvGrpSpPr/>
          <p:nvPr/>
        </p:nvGrpSpPr>
        <p:grpSpPr>
          <a:xfrm>
            <a:off x="6445507" y="4415697"/>
            <a:ext cx="217292" cy="217292"/>
            <a:chOff x="6445507" y="4106284"/>
            <a:chExt cx="217292" cy="217292"/>
          </a:xfrm>
        </p:grpSpPr>
        <p:sp>
          <p:nvSpPr>
            <p:cNvPr id="73" name="Oval 72">
              <a:extLst>
                <a:ext uri="{FF2B5EF4-FFF2-40B4-BE49-F238E27FC236}">
                  <a16:creationId xmlns:a16="http://schemas.microsoft.com/office/drawing/2014/main" id="{FAABCAF3-D9C6-14CA-8794-BF3A8E60A518}"/>
                </a:ext>
                <a:ext uri="{C183D7F6-B498-43B3-948B-1728B52AA6E4}">
                  <adec:decorative xmlns:adec="http://schemas.microsoft.com/office/drawing/2017/decorative" val="1"/>
                </a:ext>
              </a:extLst>
            </p:cNvPr>
            <p:cNvSpPr/>
            <p:nvPr/>
          </p:nvSpPr>
          <p:spPr bwMode="auto">
            <a:xfrm rot="5400000">
              <a:off x="6445507" y="4106284"/>
              <a:ext cx="217292" cy="217292"/>
            </a:xfrm>
            <a:prstGeom prst="ellipse">
              <a:avLst/>
            </a:prstGeom>
            <a:solidFill>
              <a:srgbClr val="49C5B1"/>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4" name="Graphic 73" descr="Arrow pointing right">
              <a:extLst>
                <a:ext uri="{FF2B5EF4-FFF2-40B4-BE49-F238E27FC236}">
                  <a16:creationId xmlns:a16="http://schemas.microsoft.com/office/drawing/2014/main" id="{FFA4523D-BC9F-997B-C050-3BDF53D69A90}"/>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447887" y="4108664"/>
              <a:ext cx="212532" cy="212532"/>
            </a:xfrm>
            <a:prstGeom prst="rect">
              <a:avLst/>
            </a:prstGeom>
          </p:spPr>
        </p:pic>
      </p:grpSp>
      <p:grpSp>
        <p:nvGrpSpPr>
          <p:cNvPr id="79" name="Group 78" descr="Arrow pointing downwards">
            <a:extLst>
              <a:ext uri="{FF2B5EF4-FFF2-40B4-BE49-F238E27FC236}">
                <a16:creationId xmlns:a16="http://schemas.microsoft.com/office/drawing/2014/main" id="{C69D4E8C-DE22-5011-EF4F-D6B19E402AA2}"/>
              </a:ext>
            </a:extLst>
          </p:cNvPr>
          <p:cNvGrpSpPr/>
          <p:nvPr/>
        </p:nvGrpSpPr>
        <p:grpSpPr>
          <a:xfrm>
            <a:off x="9772341" y="4415697"/>
            <a:ext cx="217292" cy="217292"/>
            <a:chOff x="9772341" y="4106284"/>
            <a:chExt cx="217292" cy="217292"/>
          </a:xfrm>
        </p:grpSpPr>
        <p:sp>
          <p:nvSpPr>
            <p:cNvPr id="76" name="Oval 75">
              <a:extLst>
                <a:ext uri="{FF2B5EF4-FFF2-40B4-BE49-F238E27FC236}">
                  <a16:creationId xmlns:a16="http://schemas.microsoft.com/office/drawing/2014/main" id="{811C6BE1-0C59-F40A-E1DD-3F5FAD53187D}"/>
                </a:ext>
                <a:ext uri="{C183D7F6-B498-43B3-948B-1728B52AA6E4}">
                  <adec:decorative xmlns:adec="http://schemas.microsoft.com/office/drawing/2017/decorative" val="1"/>
                </a:ext>
              </a:extLst>
            </p:cNvPr>
            <p:cNvSpPr/>
            <p:nvPr/>
          </p:nvSpPr>
          <p:spPr bwMode="auto">
            <a:xfrm rot="5400000">
              <a:off x="9772341" y="4106284"/>
              <a:ext cx="217292" cy="217292"/>
            </a:xfrm>
            <a:prstGeom prst="ellipse">
              <a:avLst/>
            </a:prstGeom>
            <a:solidFill>
              <a:schemeClr val="accent2">
                <a:lumMod val="50000"/>
              </a:schemeClr>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7" name="Graphic 76" descr="Arrow pointing right">
              <a:extLst>
                <a:ext uri="{FF2B5EF4-FFF2-40B4-BE49-F238E27FC236}">
                  <a16:creationId xmlns:a16="http://schemas.microsoft.com/office/drawing/2014/main" id="{ACB5FAC6-178F-A103-09C7-B2983CE20578}"/>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74721" y="4108664"/>
              <a:ext cx="212532" cy="212532"/>
            </a:xfrm>
            <a:prstGeom prst="rect">
              <a:avLst/>
            </a:prstGeom>
          </p:spPr>
        </p:pic>
      </p:grpSp>
      <p:grpSp>
        <p:nvGrpSpPr>
          <p:cNvPr id="23" name="Group 22" descr="Icon of a checkmark">
            <a:extLst>
              <a:ext uri="{FF2B5EF4-FFF2-40B4-BE49-F238E27FC236}">
                <a16:creationId xmlns:a16="http://schemas.microsoft.com/office/drawing/2014/main" id="{537F2834-0C12-539A-12C8-B287469FA7CE}"/>
              </a:ext>
            </a:extLst>
          </p:cNvPr>
          <p:cNvGrpSpPr/>
          <p:nvPr/>
        </p:nvGrpSpPr>
        <p:grpSpPr>
          <a:xfrm>
            <a:off x="11426032" y="4326069"/>
            <a:ext cx="354012" cy="354012"/>
            <a:chOff x="11426032" y="4099601"/>
            <a:chExt cx="354012" cy="354012"/>
          </a:xfrm>
        </p:grpSpPr>
        <p:sp>
          <p:nvSpPr>
            <p:cNvPr id="8" name="Oval 7">
              <a:extLst>
                <a:ext uri="{FF2B5EF4-FFF2-40B4-BE49-F238E27FC236}">
                  <a16:creationId xmlns:a16="http://schemas.microsoft.com/office/drawing/2014/main" id="{C7EA5C96-2529-5D39-8863-3047E42320D0}"/>
                </a:ext>
                <a:ext uri="{C183D7F6-B498-43B3-948B-1728B52AA6E4}">
                  <adec:decorative xmlns:adec="http://schemas.microsoft.com/office/drawing/2017/decorative" val="1"/>
                </a:ext>
              </a:extLst>
            </p:cNvPr>
            <p:cNvSpPr/>
            <p:nvPr/>
          </p:nvSpPr>
          <p:spPr bwMode="auto">
            <a:xfrm>
              <a:off x="11426032" y="4099601"/>
              <a:ext cx="354012" cy="354012"/>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20">
              <a:extLst>
                <a:ext uri="{FF2B5EF4-FFF2-40B4-BE49-F238E27FC236}">
                  <a16:creationId xmlns:a16="http://schemas.microsoft.com/office/drawing/2014/main" id="{B9FBB7B0-BF1E-0C77-E838-DA2A3177F46B}"/>
                </a:ext>
              </a:extLst>
            </p:cNvPr>
            <p:cNvSpPr/>
            <p:nvPr/>
          </p:nvSpPr>
          <p:spPr>
            <a:xfrm>
              <a:off x="11497470" y="4198933"/>
              <a:ext cx="211136" cy="155348"/>
            </a:xfrm>
            <a:custGeom>
              <a:avLst/>
              <a:gdLst>
                <a:gd name="connsiteX0" fmla="*/ 12014 w 161568"/>
                <a:gd name="connsiteY0" fmla="*/ 63830 h 118878"/>
                <a:gd name="connsiteX1" fmla="*/ 1917 w 161568"/>
                <a:gd name="connsiteY1" fmla="*/ 64186 h 118878"/>
                <a:gd name="connsiteX2" fmla="*/ 1917 w 161568"/>
                <a:gd name="connsiteY2" fmla="*/ 73926 h 118878"/>
                <a:gd name="connsiteX3" fmla="*/ 44780 w 161568"/>
                <a:gd name="connsiteY3" fmla="*/ 116789 h 118878"/>
                <a:gd name="connsiteX4" fmla="*/ 54876 w 161568"/>
                <a:gd name="connsiteY4" fmla="*/ 116789 h 118878"/>
                <a:gd name="connsiteX5" fmla="*/ 159651 w 161568"/>
                <a:gd name="connsiteY5" fmla="*/ 12014 h 118878"/>
                <a:gd name="connsiteX6" fmla="*/ 159295 w 161568"/>
                <a:gd name="connsiteY6" fmla="*/ 1917 h 118878"/>
                <a:gd name="connsiteX7" fmla="*/ 149555 w 161568"/>
                <a:gd name="connsiteY7" fmla="*/ 1917 h 118878"/>
                <a:gd name="connsiteX8" fmla="*/ 49828 w 161568"/>
                <a:gd name="connsiteY8" fmla="*/ 101644 h 118878"/>
                <a:gd name="connsiteX9" fmla="*/ 12014 w 161568"/>
                <a:gd name="connsiteY9" fmla="*/ 63830 h 11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68" h="118878">
                  <a:moveTo>
                    <a:pt x="12014" y="63830"/>
                  </a:moveTo>
                  <a:cubicBezTo>
                    <a:pt x="9127" y="61140"/>
                    <a:pt x="4607" y="61300"/>
                    <a:pt x="1917" y="64186"/>
                  </a:cubicBezTo>
                  <a:cubicBezTo>
                    <a:pt x="-639" y="66929"/>
                    <a:pt x="-639" y="71183"/>
                    <a:pt x="1917" y="73926"/>
                  </a:cubicBezTo>
                  <a:lnTo>
                    <a:pt x="44780" y="116789"/>
                  </a:lnTo>
                  <a:cubicBezTo>
                    <a:pt x="47569" y="119575"/>
                    <a:pt x="52087" y="119575"/>
                    <a:pt x="54876" y="116789"/>
                  </a:cubicBezTo>
                  <a:lnTo>
                    <a:pt x="159651" y="12014"/>
                  </a:lnTo>
                  <a:cubicBezTo>
                    <a:pt x="162341" y="9127"/>
                    <a:pt x="162181" y="4607"/>
                    <a:pt x="159295" y="1917"/>
                  </a:cubicBezTo>
                  <a:cubicBezTo>
                    <a:pt x="156552" y="-639"/>
                    <a:pt x="152298" y="-639"/>
                    <a:pt x="149555" y="1917"/>
                  </a:cubicBezTo>
                  <a:lnTo>
                    <a:pt x="49828" y="101644"/>
                  </a:lnTo>
                  <a:lnTo>
                    <a:pt x="12014" y="63830"/>
                  </a:lnTo>
                  <a:close/>
                </a:path>
              </a:pathLst>
            </a:custGeom>
            <a:solidFill>
              <a:srgbClr val="C03BC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Top Corners Rounded 101">
            <a:extLst>
              <a:ext uri="{FF2B5EF4-FFF2-40B4-BE49-F238E27FC236}">
                <a16:creationId xmlns:a16="http://schemas.microsoft.com/office/drawing/2014/main" id="{66693B2C-01B9-5B06-15DC-75CE261A50ED}"/>
              </a:ext>
            </a:extLst>
          </p:cNvPr>
          <p:cNvSpPr/>
          <p:nvPr/>
        </p:nvSpPr>
        <p:spPr bwMode="auto">
          <a:xfrm rot="16200000">
            <a:off x="671712" y="4504354"/>
            <a:ext cx="792011" cy="914594"/>
          </a:xfrm>
          <a:prstGeom prst="round2SameRect">
            <a:avLst>
              <a:gd name="adj1" fmla="val 9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Outcomes</a:t>
            </a:r>
          </a:p>
        </p:txBody>
      </p:sp>
      <p:sp>
        <p:nvSpPr>
          <p:cNvPr id="80" name="Graphic 39" descr="Icon of a shield">
            <a:extLst>
              <a:ext uri="{FF2B5EF4-FFF2-40B4-BE49-F238E27FC236}">
                <a16:creationId xmlns:a16="http://schemas.microsoft.com/office/drawing/2014/main" id="{277448FE-AA6F-6E70-24EC-4920BCE29599}"/>
              </a:ext>
            </a:extLst>
          </p:cNvPr>
          <p:cNvSpPr>
            <a:spLocks/>
          </p:cNvSpPr>
          <p:nvPr/>
        </p:nvSpPr>
        <p:spPr>
          <a:xfrm>
            <a:off x="1689100"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2075588" y="4798963"/>
            <a:ext cx="2570751" cy="184666"/>
          </a:xfrm>
          <a:prstGeom prst="rect">
            <a:avLst/>
          </a:prstGeom>
          <a:noFill/>
        </p:spPr>
        <p:txBody>
          <a:bodyPr wrap="square" lIns="0" tIns="0" rIns="0" bIns="0" anchor="t">
            <a:spAutoFit/>
          </a:bodyPr>
          <a:lstStyle/>
          <a:p>
            <a:pPr>
              <a:defRPr/>
            </a:pPr>
            <a:r>
              <a:rPr lang="en-US" sz="1200">
                <a:solidFill>
                  <a:srgbClr val="000000"/>
                </a:solidFill>
                <a:latin typeface="Segoe UI"/>
                <a:cs typeface="Segoe UI"/>
              </a:rPr>
              <a:t>Discover files with credentials</a:t>
            </a:r>
          </a:p>
        </p:txBody>
      </p:sp>
      <p:sp>
        <p:nvSpPr>
          <p:cNvPr id="81" name="Graphic 39" descr="Icon of a shield">
            <a:extLst>
              <a:ext uri="{FF2B5EF4-FFF2-40B4-BE49-F238E27FC236}">
                <a16:creationId xmlns:a16="http://schemas.microsoft.com/office/drawing/2014/main" id="{294ACD60-EABF-8667-6F0C-2C7D8662DC2A}"/>
              </a:ext>
            </a:extLst>
          </p:cNvPr>
          <p:cNvSpPr>
            <a:spLocks/>
          </p:cNvSpPr>
          <p:nvPr/>
        </p:nvSpPr>
        <p:spPr>
          <a:xfrm>
            <a:off x="5015933"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8CD66BF5-565E-2A8F-185C-0B37D048FED6}"/>
              </a:ext>
            </a:extLst>
          </p:cNvPr>
          <p:cNvSpPr txBox="1">
            <a:spLocks/>
          </p:cNvSpPr>
          <p:nvPr/>
        </p:nvSpPr>
        <p:spPr>
          <a:xfrm>
            <a:off x="5395239" y="4811155"/>
            <a:ext cx="2570751" cy="184666"/>
          </a:xfrm>
          <a:prstGeom prst="rect">
            <a:avLst/>
          </a:prstGeom>
          <a:noFill/>
        </p:spPr>
        <p:txBody>
          <a:bodyPr wrap="square" lIns="0" tIns="0" rIns="0" bIns="0" anchor="t">
            <a:spAutoFit/>
          </a:bodyPr>
          <a:lstStyle/>
          <a:p>
            <a:pPr>
              <a:defRPr/>
            </a:pPr>
            <a:r>
              <a:rPr lang="en-US" sz="1200">
                <a:solidFill>
                  <a:srgbClr val="000000"/>
                </a:solidFill>
                <a:latin typeface="Segoe UI"/>
                <a:ea typeface="+mn-lt"/>
                <a:cs typeface="Segoe UI"/>
              </a:rPr>
              <a:t>Clean Existing Credentials</a:t>
            </a:r>
            <a:endParaRPr lang="en-US"/>
          </a:p>
        </p:txBody>
      </p:sp>
      <p:sp>
        <p:nvSpPr>
          <p:cNvPr id="82" name="Graphic 39" descr="Icon of a shield">
            <a:extLst>
              <a:ext uri="{FF2B5EF4-FFF2-40B4-BE49-F238E27FC236}">
                <a16:creationId xmlns:a16="http://schemas.microsoft.com/office/drawing/2014/main" id="{4D1F52C9-5942-1FEB-B3D5-BEDB4A75FF8F}"/>
              </a:ext>
            </a:extLst>
          </p:cNvPr>
          <p:cNvSpPr>
            <a:spLocks/>
          </p:cNvSpPr>
          <p:nvPr/>
        </p:nvSpPr>
        <p:spPr>
          <a:xfrm>
            <a:off x="8342768"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8C81EDF9-0B24-D33B-1958-A287E139258D}"/>
              </a:ext>
            </a:extLst>
          </p:cNvPr>
          <p:cNvSpPr txBox="1">
            <a:spLocks/>
          </p:cNvSpPr>
          <p:nvPr/>
        </p:nvSpPr>
        <p:spPr>
          <a:xfrm>
            <a:off x="8713545" y="4798963"/>
            <a:ext cx="2570751" cy="184666"/>
          </a:xfrm>
          <a:prstGeom prst="rect">
            <a:avLst/>
          </a:prstGeom>
          <a:noFill/>
          <a:ln>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Prevent new Credential Sharing</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103" name="Rectangle: Top Corners Rounded 102">
            <a:extLst>
              <a:ext uri="{FF2B5EF4-FFF2-40B4-BE49-F238E27FC236}">
                <a16:creationId xmlns:a16="http://schemas.microsoft.com/office/drawing/2014/main" id="{808D9FD0-1032-A116-B97E-3ED024E3ECE7}"/>
              </a:ext>
            </a:extLst>
          </p:cNvPr>
          <p:cNvSpPr/>
          <p:nvPr/>
        </p:nvSpPr>
        <p:spPr bwMode="auto">
          <a:xfrm rot="16200000">
            <a:off x="718815" y="5371208"/>
            <a:ext cx="729892" cy="930639"/>
          </a:xfrm>
          <a:prstGeom prst="round2SameRect">
            <a:avLst>
              <a:gd name="adj1" fmla="val 139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Effort*</a:t>
            </a:r>
          </a:p>
        </p:txBody>
      </p:sp>
      <p:pic>
        <p:nvPicPr>
          <p:cNvPr id="152" name="Graphic 151" descr="Hourglass Finished with solid fill">
            <a:extLst>
              <a:ext uri="{FF2B5EF4-FFF2-40B4-BE49-F238E27FC236}">
                <a16:creationId xmlns:a16="http://schemas.microsoft.com/office/drawing/2014/main" id="{559AC23F-DA0E-03DA-DC8B-CF9A28D291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100" y="5720430"/>
            <a:ext cx="281272" cy="281272"/>
          </a:xfrm>
          <a:prstGeom prst="rect">
            <a:avLst/>
          </a:prstGeom>
          <a:effectLst/>
        </p:spPr>
      </p:pic>
      <p:sp>
        <p:nvSpPr>
          <p:cNvPr id="86" name="TextBox 85">
            <a:extLst>
              <a:ext uri="{FF2B5EF4-FFF2-40B4-BE49-F238E27FC236}">
                <a16:creationId xmlns:a16="http://schemas.microsoft.com/office/drawing/2014/main" id="{4EDDD061-1552-7025-2A45-DAA22C86F389}"/>
              </a:ext>
            </a:extLst>
          </p:cNvPr>
          <p:cNvSpPr txBox="1">
            <a:spLocks/>
          </p:cNvSpPr>
          <p:nvPr/>
        </p:nvSpPr>
        <p:spPr>
          <a:xfrm>
            <a:off x="2085577" y="5753344"/>
            <a:ext cx="2423160" cy="215444"/>
          </a:xfrm>
          <a:prstGeom prst="rect">
            <a:avLst/>
          </a:prstGeom>
          <a:noFill/>
        </p:spPr>
        <p:txBody>
          <a:bodyPr wrap="square" lIns="0" tIns="0" rIns="0" bIns="0" anchor="t">
            <a:spAutoFit/>
          </a:bodyPr>
          <a:lstStyle>
            <a:defPPr>
              <a:defRPr lang="en-US"/>
            </a:defPPr>
            <a:lvl1pPr>
              <a:defRPr sz="1400"/>
            </a:lvl1pPr>
          </a:lstStyle>
          <a:p>
            <a:pPr>
              <a:defRPr/>
            </a:pPr>
            <a:r>
              <a:rPr lang="en-US">
                <a:solidFill>
                  <a:srgbClr val="000000"/>
                </a:solidFill>
                <a:latin typeface="Segoe UI"/>
              </a:rPr>
              <a:t>1-2 weeks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87" name="Graphic 86" descr="Hourglass Finished with solid fill">
            <a:extLst>
              <a:ext uri="{FF2B5EF4-FFF2-40B4-BE49-F238E27FC236}">
                <a16:creationId xmlns:a16="http://schemas.microsoft.com/office/drawing/2014/main" id="{2B1CF3DD-1FAA-530C-C7B8-4B5705033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5922" y="5720430"/>
            <a:ext cx="281272" cy="281272"/>
          </a:xfrm>
          <a:prstGeom prst="rect">
            <a:avLst/>
          </a:prstGeom>
          <a:effectLst/>
        </p:spPr>
      </p:pic>
      <p:sp>
        <p:nvSpPr>
          <p:cNvPr id="88" name="TextBox 87">
            <a:extLst>
              <a:ext uri="{FF2B5EF4-FFF2-40B4-BE49-F238E27FC236}">
                <a16:creationId xmlns:a16="http://schemas.microsoft.com/office/drawing/2014/main" id="{3C078B6C-CDCC-F06D-7B51-9E0DFCBE56AE}"/>
              </a:ext>
            </a:extLst>
          </p:cNvPr>
          <p:cNvSpPr txBox="1">
            <a:spLocks/>
          </p:cNvSpPr>
          <p:nvPr/>
        </p:nvSpPr>
        <p:spPr>
          <a:xfrm>
            <a:off x="5422399" y="5753344"/>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2–4 weeks</a:t>
            </a:r>
          </a:p>
        </p:txBody>
      </p:sp>
      <p:pic>
        <p:nvPicPr>
          <p:cNvPr id="92" name="Graphic 91" descr="Hourglass Finished with solid fill">
            <a:extLst>
              <a:ext uri="{FF2B5EF4-FFF2-40B4-BE49-F238E27FC236}">
                <a16:creationId xmlns:a16="http://schemas.microsoft.com/office/drawing/2014/main" id="{6A41D342-BE88-0437-3DDC-0F8A56A0A0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52757" y="5720430"/>
            <a:ext cx="281272" cy="281272"/>
          </a:xfrm>
          <a:prstGeom prst="rect">
            <a:avLst/>
          </a:prstGeom>
          <a:effectLst/>
        </p:spPr>
      </p:pic>
      <p:sp>
        <p:nvSpPr>
          <p:cNvPr id="93" name="TextBox 92">
            <a:extLst>
              <a:ext uri="{FF2B5EF4-FFF2-40B4-BE49-F238E27FC236}">
                <a16:creationId xmlns:a16="http://schemas.microsoft.com/office/drawing/2014/main" id="{676465CC-821C-1ED3-338E-6BFD57AA11EF}"/>
              </a:ext>
            </a:extLst>
          </p:cNvPr>
          <p:cNvSpPr txBox="1">
            <a:spLocks/>
          </p:cNvSpPr>
          <p:nvPr/>
        </p:nvSpPr>
        <p:spPr>
          <a:xfrm>
            <a:off x="8749234" y="5753344"/>
            <a:ext cx="2423160" cy="215444"/>
          </a:xfrm>
          <a:prstGeom prst="rect">
            <a:avLst/>
          </a:prstGeom>
          <a:noFill/>
        </p:spPr>
        <p:txBody>
          <a:bodyPr wrap="square" lIns="0" tIns="0" rIns="0" bIns="0" anchor="t">
            <a:spAutoFit/>
          </a:bodyPr>
          <a:lstStyle>
            <a:defPPr>
              <a:defRPr lang="en-US"/>
            </a:defPPr>
            <a:lvl1pPr>
              <a:defRPr sz="1400"/>
            </a:lvl1pPr>
          </a:lstStyle>
          <a:p>
            <a:pPr>
              <a:defRPr/>
            </a:pPr>
            <a:r>
              <a:rPr lang="en-US">
                <a:solidFill>
                  <a:srgbClr val="000000"/>
                </a:solidFill>
                <a:latin typeface="Segoe UI"/>
              </a:rPr>
              <a:t>2-4 weeks</a:t>
            </a:r>
            <a:endParaRPr lang="en-US">
              <a:ea typeface="+mn-ea"/>
              <a:cs typeface="+mn-cs"/>
            </a:endParaRPr>
          </a:p>
        </p:txBody>
      </p:sp>
      <p:sp>
        <p:nvSpPr>
          <p:cNvPr id="84" name="TextBox 83">
            <a:extLst>
              <a:ext uri="{FF2B5EF4-FFF2-40B4-BE49-F238E27FC236}">
                <a16:creationId xmlns:a16="http://schemas.microsoft.com/office/drawing/2014/main" id="{FD1B3598-6D96-41CB-C4FF-3F2CBF64B587}"/>
              </a:ext>
            </a:extLst>
          </p:cNvPr>
          <p:cNvSpPr txBox="1"/>
          <p:nvPr/>
        </p:nvSpPr>
        <p:spPr>
          <a:xfrm>
            <a:off x="580097" y="6599225"/>
            <a:ext cx="788325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*Suggested efforts should be reviewed into timelines based on your tenant size and organizational complexity</a:t>
            </a:r>
          </a:p>
        </p:txBody>
      </p:sp>
    </p:spTree>
    <p:extLst>
      <p:ext uri="{BB962C8B-B14F-4D97-AF65-F5344CB8AC3E}">
        <p14:creationId xmlns:p14="http://schemas.microsoft.com/office/powerpoint/2010/main" val="290390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E399-D71A-6DF2-617B-8A52379041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4D39FA-1CA9-ED5A-3748-6A3479F80E2E}"/>
              </a:ext>
            </a:extLst>
          </p:cNvPr>
          <p:cNvSpPr>
            <a:spLocks noGrp="1"/>
          </p:cNvSpPr>
          <p:nvPr>
            <p:ph type="title"/>
          </p:nvPr>
        </p:nvSpPr>
        <p:spPr>
          <a:xfrm>
            <a:off x="585216" y="2911158"/>
            <a:ext cx="11018520" cy="623248"/>
          </a:xfrm>
        </p:spPr>
        <p:txBody>
          <a:bodyPr/>
          <a:lstStyle/>
          <a:p>
            <a:r>
              <a:rPr lang="en-US" sz="4500"/>
              <a:t>Foundational</a:t>
            </a:r>
          </a:p>
        </p:txBody>
      </p:sp>
      <p:sp>
        <p:nvSpPr>
          <p:cNvPr id="5" name="Rectangle: Rounded Corners 4">
            <a:extLst>
              <a:ext uri="{FF2B5EF4-FFF2-40B4-BE49-F238E27FC236}">
                <a16:creationId xmlns:a16="http://schemas.microsoft.com/office/drawing/2014/main" id="{AF24D88B-6D2B-E323-C46C-C74DE374FC84}"/>
              </a:ext>
            </a:extLst>
          </p:cNvPr>
          <p:cNvSpPr/>
          <p:nvPr/>
        </p:nvSpPr>
        <p:spPr bwMode="auto">
          <a:xfrm>
            <a:off x="608754" y="4052221"/>
            <a:ext cx="3474720" cy="1371600"/>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Use Data Explorer</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Run On-Demand Classification for SharePoint and OneDrive</a:t>
            </a:r>
          </a:p>
        </p:txBody>
      </p:sp>
      <p:sp>
        <p:nvSpPr>
          <p:cNvPr id="6" name="Rectangle: Rounded Corners 5">
            <a:extLst>
              <a:ext uri="{FF2B5EF4-FFF2-40B4-BE49-F238E27FC236}">
                <a16:creationId xmlns:a16="http://schemas.microsoft.com/office/drawing/2014/main" id="{DF5CDC01-BC53-8640-4A80-E782B8C16DE4}"/>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Discover files with credentials</a:t>
            </a:r>
          </a:p>
        </p:txBody>
      </p:sp>
    </p:spTree>
    <p:extLst>
      <p:ext uri="{BB962C8B-B14F-4D97-AF65-F5344CB8AC3E}">
        <p14:creationId xmlns:p14="http://schemas.microsoft.com/office/powerpoint/2010/main" val="746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7D0FB-1FC6-0030-0D83-62147283BB52}"/>
            </a:ext>
          </a:extLst>
        </p:cNvPr>
        <p:cNvGrpSpPr/>
        <p:nvPr/>
      </p:nvGrpSpPr>
      <p:grpSpPr>
        <a:xfrm>
          <a:off x="0" y="0"/>
          <a:ext cx="0" cy="0"/>
          <a:chOff x="0" y="0"/>
          <a:chExt cx="0" cy="0"/>
        </a:xfrm>
      </p:grpSpPr>
      <p:pic>
        <p:nvPicPr>
          <p:cNvPr id="58" name="Picture 57">
            <a:extLst>
              <a:ext uri="{FF2B5EF4-FFF2-40B4-BE49-F238E27FC236}">
                <a16:creationId xmlns:a16="http://schemas.microsoft.com/office/drawing/2014/main" id="{385EFA1A-A38B-4F5B-3F50-908A4D66B36F}"/>
              </a:ext>
            </a:extLst>
          </p:cNvPr>
          <p:cNvPicPr>
            <a:picLocks noChangeAspect="1"/>
          </p:cNvPicPr>
          <p:nvPr/>
        </p:nvPicPr>
        <p:blipFill>
          <a:blip r:embed="rId3"/>
          <a:stretch>
            <a:fillRect/>
          </a:stretch>
        </p:blipFill>
        <p:spPr>
          <a:xfrm>
            <a:off x="4924680" y="4144533"/>
            <a:ext cx="3342248" cy="1091621"/>
          </a:xfrm>
          <a:prstGeom prst="rect">
            <a:avLst/>
          </a:prstGeom>
        </p:spPr>
      </p:pic>
      <p:pic>
        <p:nvPicPr>
          <p:cNvPr id="13" name="Picture 12">
            <a:extLst>
              <a:ext uri="{FF2B5EF4-FFF2-40B4-BE49-F238E27FC236}">
                <a16:creationId xmlns:a16="http://schemas.microsoft.com/office/drawing/2014/main" id="{33BD9A3F-3771-BCC2-E215-0D8B501457E1}"/>
              </a:ext>
            </a:extLst>
          </p:cNvPr>
          <p:cNvPicPr>
            <a:picLocks noChangeAspect="1"/>
          </p:cNvPicPr>
          <p:nvPr/>
        </p:nvPicPr>
        <p:blipFill>
          <a:blip r:embed="rId4"/>
          <a:stretch>
            <a:fillRect/>
          </a:stretch>
        </p:blipFill>
        <p:spPr>
          <a:xfrm>
            <a:off x="8471699" y="1561256"/>
            <a:ext cx="3486099" cy="1960931"/>
          </a:xfrm>
          <a:prstGeom prst="rect">
            <a:avLst/>
          </a:prstGeom>
        </p:spPr>
      </p:pic>
      <p:pic>
        <p:nvPicPr>
          <p:cNvPr id="11" name="Picture 10">
            <a:extLst>
              <a:ext uri="{FF2B5EF4-FFF2-40B4-BE49-F238E27FC236}">
                <a16:creationId xmlns:a16="http://schemas.microsoft.com/office/drawing/2014/main" id="{B1D8778F-9CC3-C125-0366-20F180737932}"/>
              </a:ext>
            </a:extLst>
          </p:cNvPr>
          <p:cNvPicPr>
            <a:picLocks noChangeAspect="1"/>
          </p:cNvPicPr>
          <p:nvPr/>
        </p:nvPicPr>
        <p:blipFill>
          <a:blip r:embed="rId5"/>
          <a:stretch>
            <a:fillRect/>
          </a:stretch>
        </p:blipFill>
        <p:spPr>
          <a:xfrm>
            <a:off x="4705681" y="1528314"/>
            <a:ext cx="3574847" cy="2010851"/>
          </a:xfrm>
          <a:prstGeom prst="rect">
            <a:avLst/>
          </a:prstGeom>
        </p:spPr>
      </p:pic>
      <p:sp>
        <p:nvSpPr>
          <p:cNvPr id="7" name="Oval 6">
            <a:extLst>
              <a:ext uri="{FF2B5EF4-FFF2-40B4-BE49-F238E27FC236}">
                <a16:creationId xmlns:a16="http://schemas.microsoft.com/office/drawing/2014/main" id="{94B3A417-CD80-6C5B-F284-3588FFAB5D1B}"/>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28DC46C5-307E-1DCF-8AD9-F90606BE1DED}"/>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86690929-B26C-3167-26CE-9D4EFB418503}"/>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9394C03F-3AA3-8919-58FB-46FBE1DAB3A2}"/>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D17377AD-CE78-C198-26C7-CD9EC6E2D1B1}"/>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pic>
        <p:nvPicPr>
          <p:cNvPr id="17" name="Picture 16">
            <a:extLst>
              <a:ext uri="{FF2B5EF4-FFF2-40B4-BE49-F238E27FC236}">
                <a16:creationId xmlns:a16="http://schemas.microsoft.com/office/drawing/2014/main" id="{74E56727-0CD3-2AA7-8549-4530DD3C4F31}"/>
              </a:ext>
              <a:ext uri="{C183D7F6-B498-43B3-948B-1728B52AA6E4}">
                <adec:decorative xmlns:adec="http://schemas.microsoft.com/office/drawing/2017/decorative" val="1"/>
              </a:ext>
            </a:extLst>
          </p:cNvPr>
          <p:cNvPicPr>
            <a:picLocks noChangeAspect="1"/>
          </p:cNvPicPr>
          <p:nvPr/>
        </p:nvPicPr>
        <p:blipFill>
          <a:blip r:embed="rId6"/>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2" name="Straight Arrow Connector 21">
            <a:extLst>
              <a:ext uri="{FF2B5EF4-FFF2-40B4-BE49-F238E27FC236}">
                <a16:creationId xmlns:a16="http://schemas.microsoft.com/office/drawing/2014/main" id="{9E667946-A7C3-B8A3-10D4-DFE8DD4A7612}"/>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1AE65F2-1CF0-96A1-758E-900E16A7BED9}"/>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7"/>
              </a:rPr>
              <a:t>Get started with data explorer</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99EB6FC3-A01F-97C5-CA2E-5A06C83F2CBF}"/>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cxnSp>
        <p:nvCxnSpPr>
          <p:cNvPr id="16" name="Straight Arrow Connector 15">
            <a:extLst>
              <a:ext uri="{FF2B5EF4-FFF2-40B4-BE49-F238E27FC236}">
                <a16:creationId xmlns:a16="http://schemas.microsoft.com/office/drawing/2014/main" id="{A059E756-D7D2-2FB1-A380-489886E9BB5C}"/>
              </a:ext>
              <a:ext uri="{C183D7F6-B498-43B3-948B-1728B52AA6E4}">
                <adec:decorative xmlns:adec="http://schemas.microsoft.com/office/drawing/2017/decorative" val="1"/>
              </a:ext>
            </a:extLst>
          </p:cNvPr>
          <p:cNvCxnSpPr>
            <a:cxnSpLocks/>
          </p:cNvCxnSpPr>
          <p:nvPr/>
        </p:nvCxnSpPr>
        <p:spPr>
          <a:xfrm flipH="1">
            <a:off x="5894524" y="4838030"/>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9EBEB3A-69F1-DFDF-B748-D83833E4ED55}"/>
              </a:ext>
              <a:ext uri="{C183D7F6-B498-43B3-948B-1728B52AA6E4}">
                <adec:decorative xmlns:adec="http://schemas.microsoft.com/office/drawing/2017/decorative" val="1"/>
              </a:ext>
            </a:extLst>
          </p:cNvPr>
          <p:cNvSpPr/>
          <p:nvPr/>
        </p:nvSpPr>
        <p:spPr bwMode="auto">
          <a:xfrm>
            <a:off x="6215526" y="4686653"/>
            <a:ext cx="1336207" cy="304377"/>
          </a:xfrm>
          <a:prstGeom prst="rect">
            <a:avLst/>
          </a:prstGeom>
          <a:solidFill>
            <a:schemeClr val="bg1"/>
          </a:solidFill>
          <a:ln w="25400">
            <a:gradFill>
              <a:gsLst>
                <a:gs pos="100000">
                  <a:srgbClr val="C03BC4"/>
                </a:gs>
                <a:gs pos="2800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itle 1">
            <a:extLst>
              <a:ext uri="{FF2B5EF4-FFF2-40B4-BE49-F238E27FC236}">
                <a16:creationId xmlns:a16="http://schemas.microsoft.com/office/drawing/2014/main" id="{F0B78961-DB5F-B927-2A4D-32A5A3B23D84}"/>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Use Data Explorer</a:t>
            </a:r>
          </a:p>
        </p:txBody>
      </p:sp>
      <p:sp>
        <p:nvSpPr>
          <p:cNvPr id="15" name="Title 16">
            <a:extLst>
              <a:ext uri="{FF2B5EF4-FFF2-40B4-BE49-F238E27FC236}">
                <a16:creationId xmlns:a16="http://schemas.microsoft.com/office/drawing/2014/main" id="{666B63FB-1E48-3C37-424C-14BDFAF9BBB2}"/>
              </a:ext>
            </a:extLst>
          </p:cNvPr>
          <p:cNvSpPr txBox="1">
            <a:spLocks/>
          </p:cNvSpPr>
          <p:nvPr/>
        </p:nvSpPr>
        <p:spPr>
          <a:xfrm>
            <a:off x="608614" y="928148"/>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Use Microsoft Purview’s Data Explorer to search for files containing credentials, using the “All Credential Types” classifier. You will find files across Microsoft 365 workloads SharePoint/OneDrive and Exchange Online.</a:t>
            </a:r>
          </a:p>
        </p:txBody>
      </p:sp>
      <p:sp>
        <p:nvSpPr>
          <p:cNvPr id="19" name="Rectangle: Rounded Corners 18">
            <a:extLst>
              <a:ext uri="{FF2B5EF4-FFF2-40B4-BE49-F238E27FC236}">
                <a16:creationId xmlns:a16="http://schemas.microsoft.com/office/drawing/2014/main" id="{66C5D351-0EC2-AA95-0903-4CAC4F9012D2}"/>
              </a:ext>
              <a:ext uri="{C183D7F6-B498-43B3-948B-1728B52AA6E4}">
                <adec:decorative xmlns:adec="http://schemas.microsoft.com/office/drawing/2017/decorative" val="1"/>
              </a:ext>
            </a:extLst>
          </p:cNvPr>
          <p:cNvSpPr/>
          <p:nvPr/>
        </p:nvSpPr>
        <p:spPr bwMode="auto">
          <a:xfrm>
            <a:off x="65799" y="2640376"/>
            <a:ext cx="4281377" cy="4017818"/>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910E89B3-02E5-A00E-2178-FCD62FEABD51}"/>
              </a:ext>
            </a:extLst>
          </p:cNvPr>
          <p:cNvSpPr txBox="1"/>
          <p:nvPr/>
        </p:nvSpPr>
        <p:spPr>
          <a:xfrm>
            <a:off x="589552" y="2821646"/>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21" name="!!line2">
            <a:extLst>
              <a:ext uri="{FF2B5EF4-FFF2-40B4-BE49-F238E27FC236}">
                <a16:creationId xmlns:a16="http://schemas.microsoft.com/office/drawing/2014/main" id="{D4CAD97B-63C0-CBD4-B110-C202A1C6E0F4}"/>
              </a:ext>
              <a:ext uri="{C183D7F6-B498-43B3-948B-1728B52AA6E4}">
                <adec:decorative xmlns:adec="http://schemas.microsoft.com/office/drawing/2017/decorative" val="1"/>
              </a:ext>
            </a:extLst>
          </p:cNvPr>
          <p:cNvCxnSpPr>
            <a:cxnSpLocks/>
          </p:cNvCxnSpPr>
          <p:nvPr/>
        </p:nvCxnSpPr>
        <p:spPr>
          <a:xfrm>
            <a:off x="387329" y="407983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8C2232D-C66D-4E65-798E-8468E8AD18F6}"/>
              </a:ext>
            </a:extLst>
          </p:cNvPr>
          <p:cNvSpPr txBox="1">
            <a:spLocks/>
          </p:cNvSpPr>
          <p:nvPr/>
        </p:nvSpPr>
        <p:spPr>
          <a:xfrm>
            <a:off x="387329" y="3337521"/>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2F2B2C2-F3E8-6947-C075-03ED4C207A9E}"/>
              </a:ext>
            </a:extLst>
          </p:cNvPr>
          <p:cNvSpPr txBox="1">
            <a:spLocks/>
          </p:cNvSpPr>
          <p:nvPr/>
        </p:nvSpPr>
        <p:spPr>
          <a:xfrm>
            <a:off x="387329" y="3770839"/>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 &gt; Information Protection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E482038B-C42A-9E3E-A151-CD961A283F43}"/>
              </a:ext>
            </a:extLst>
          </p:cNvPr>
          <p:cNvSpPr txBox="1">
            <a:spLocks/>
          </p:cNvSpPr>
          <p:nvPr/>
        </p:nvSpPr>
        <p:spPr>
          <a:xfrm>
            <a:off x="387329" y="4668253"/>
            <a:ext cx="3967275"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 </a:t>
            </a:r>
            <a:r>
              <a:rPr lang="en-US" sz="1200">
                <a:solidFill>
                  <a:srgbClr val="000000"/>
                </a:solidFill>
                <a:latin typeface="Segoe UI Semibold"/>
              </a:rPr>
              <a:t>Choose a Classifier or a label, </a:t>
            </a:r>
            <a:r>
              <a:rPr lang="en-US" sz="1200">
                <a:solidFill>
                  <a:srgbClr val="000000"/>
                </a:solidFill>
                <a:latin typeface="Segoe UI"/>
              </a:rPr>
              <a:t>search</a:t>
            </a:r>
            <a:r>
              <a:rPr lang="en-US" sz="1200">
                <a:solidFill>
                  <a:srgbClr val="000000"/>
                </a:solidFill>
                <a:latin typeface="Segoe UI Semibold"/>
              </a:rPr>
              <a:t> </a:t>
            </a:r>
            <a:r>
              <a:rPr lang="en-US" sz="1200">
                <a:solidFill>
                  <a:srgbClr val="000000"/>
                </a:solidFill>
                <a:latin typeface="Segoe UI"/>
              </a:rPr>
              <a:t>and select customer the most suitable Sensitive Information Type for your objective, e.g. </a:t>
            </a:r>
            <a:r>
              <a:rPr lang="en-US" sz="1200">
                <a:solidFill>
                  <a:srgbClr val="000000"/>
                </a:solidFill>
                <a:latin typeface="Segoe UI Semibold"/>
              </a:rPr>
              <a:t>All Credential Types </a:t>
            </a:r>
          </a:p>
        </p:txBody>
      </p:sp>
      <p:cxnSp>
        <p:nvCxnSpPr>
          <p:cNvPr id="34" name="!!line2">
            <a:extLst>
              <a:ext uri="{FF2B5EF4-FFF2-40B4-BE49-F238E27FC236}">
                <a16:creationId xmlns:a16="http://schemas.microsoft.com/office/drawing/2014/main" id="{5FA6F3F9-CFAA-E39C-5F58-760F2D8ECBC3}"/>
              </a:ext>
              <a:ext uri="{C183D7F6-B498-43B3-948B-1728B52AA6E4}">
                <adec:decorative xmlns:adec="http://schemas.microsoft.com/office/drawing/2017/decorative" val="1"/>
              </a:ext>
            </a:extLst>
          </p:cNvPr>
          <p:cNvCxnSpPr>
            <a:cxnSpLocks/>
          </p:cNvCxnSpPr>
          <p:nvPr/>
        </p:nvCxnSpPr>
        <p:spPr>
          <a:xfrm>
            <a:off x="387329" y="364651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6708169B-080D-4463-FDD1-BC6C5C271231}"/>
              </a:ext>
              <a:ext uri="{C183D7F6-B498-43B3-948B-1728B52AA6E4}">
                <adec:decorative xmlns:adec="http://schemas.microsoft.com/office/drawing/2017/decorative" val="1"/>
              </a:ext>
            </a:extLst>
          </p:cNvPr>
          <p:cNvCxnSpPr>
            <a:cxnSpLocks/>
          </p:cNvCxnSpPr>
          <p:nvPr/>
        </p:nvCxnSpPr>
        <p:spPr>
          <a:xfrm>
            <a:off x="387329" y="454392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4" name="!!line2">
            <a:extLst>
              <a:ext uri="{FF2B5EF4-FFF2-40B4-BE49-F238E27FC236}">
                <a16:creationId xmlns:a16="http://schemas.microsoft.com/office/drawing/2014/main" id="{061D06E7-AB01-B174-5659-C82A7FED1A79}"/>
              </a:ext>
              <a:ext uri="{C183D7F6-B498-43B3-948B-1728B52AA6E4}">
                <adec:decorative xmlns:adec="http://schemas.microsoft.com/office/drawing/2017/decorative" val="1"/>
              </a:ext>
            </a:extLst>
          </p:cNvPr>
          <p:cNvCxnSpPr>
            <a:cxnSpLocks/>
          </p:cNvCxnSpPr>
          <p:nvPr/>
        </p:nvCxnSpPr>
        <p:spPr>
          <a:xfrm>
            <a:off x="589552" y="3172527"/>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40E5883-A2B6-340F-A145-133B7A53F67F}"/>
              </a:ext>
            </a:extLst>
          </p:cNvPr>
          <p:cNvSpPr txBox="1">
            <a:spLocks/>
          </p:cNvSpPr>
          <p:nvPr/>
        </p:nvSpPr>
        <p:spPr>
          <a:xfrm>
            <a:off x="387329" y="4204157"/>
            <a:ext cx="385289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lang="en-US" sz="1200">
                <a:solidFill>
                  <a:srgbClr val="000000"/>
                </a:solidFill>
                <a:latin typeface="Segoe UI"/>
              </a:rPr>
              <a:t>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Explorers &gt; Data Explorer</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46" name="!!line2">
            <a:extLst>
              <a:ext uri="{FF2B5EF4-FFF2-40B4-BE49-F238E27FC236}">
                <a16:creationId xmlns:a16="http://schemas.microsoft.com/office/drawing/2014/main" id="{2350896A-CC1E-93A2-AB02-87911D258989}"/>
              </a:ext>
              <a:ext uri="{C183D7F6-B498-43B3-948B-1728B52AA6E4}">
                <adec:decorative xmlns:adec="http://schemas.microsoft.com/office/drawing/2017/decorative" val="1"/>
              </a:ext>
            </a:extLst>
          </p:cNvPr>
          <p:cNvCxnSpPr>
            <a:cxnSpLocks/>
          </p:cNvCxnSpPr>
          <p:nvPr/>
        </p:nvCxnSpPr>
        <p:spPr>
          <a:xfrm>
            <a:off x="387329" y="534657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EC71C307-0865-4731-4C1C-D5CB389379E2}"/>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or above</a:t>
            </a:r>
          </a:p>
        </p:txBody>
      </p:sp>
      <p:cxnSp>
        <p:nvCxnSpPr>
          <p:cNvPr id="39" name="Straight Arrow Connector 38">
            <a:extLst>
              <a:ext uri="{FF2B5EF4-FFF2-40B4-BE49-F238E27FC236}">
                <a16:creationId xmlns:a16="http://schemas.microsoft.com/office/drawing/2014/main" id="{185677AF-E509-DC63-2AC2-8230B9C7042E}"/>
              </a:ext>
              <a:ext uri="{C183D7F6-B498-43B3-948B-1728B52AA6E4}">
                <adec:decorative xmlns:adec="http://schemas.microsoft.com/office/drawing/2017/decorative" val="1"/>
              </a:ext>
            </a:extLst>
          </p:cNvPr>
          <p:cNvCxnSpPr>
            <a:cxnSpLocks/>
          </p:cNvCxnSpPr>
          <p:nvPr/>
        </p:nvCxnSpPr>
        <p:spPr>
          <a:xfrm flipH="1">
            <a:off x="9021156" y="2654605"/>
            <a:ext cx="306198" cy="0"/>
          </a:xfrm>
          <a:prstGeom prst="straightConnector1">
            <a:avLst/>
          </a:prstGeom>
          <a:ln w="25400">
            <a:solidFill>
              <a:srgbClr val="3368D0"/>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08C7EC95-BF40-F068-8661-160575628BDF}"/>
              </a:ext>
            </a:extLst>
          </p:cNvPr>
          <p:cNvPicPr>
            <a:picLocks noChangeAspect="1"/>
          </p:cNvPicPr>
          <p:nvPr/>
        </p:nvPicPr>
        <p:blipFill>
          <a:blip r:embed="rId9"/>
          <a:stretch>
            <a:fillRect/>
          </a:stretch>
        </p:blipFill>
        <p:spPr>
          <a:xfrm>
            <a:off x="6231075" y="4695946"/>
            <a:ext cx="1305107" cy="285790"/>
          </a:xfrm>
          <a:prstGeom prst="rect">
            <a:avLst/>
          </a:prstGeom>
        </p:spPr>
      </p:pic>
      <p:pic>
        <p:nvPicPr>
          <p:cNvPr id="54" name="Picture 53">
            <a:extLst>
              <a:ext uri="{FF2B5EF4-FFF2-40B4-BE49-F238E27FC236}">
                <a16:creationId xmlns:a16="http://schemas.microsoft.com/office/drawing/2014/main" id="{1E3176A9-BFAC-0CAA-FF8C-FFE6309C6972}"/>
              </a:ext>
            </a:extLst>
          </p:cNvPr>
          <p:cNvPicPr>
            <a:picLocks noChangeAspect="1"/>
          </p:cNvPicPr>
          <p:nvPr/>
        </p:nvPicPr>
        <p:blipFill>
          <a:blip r:embed="rId10"/>
          <a:stretch>
            <a:fillRect/>
          </a:stretch>
        </p:blipFill>
        <p:spPr>
          <a:xfrm>
            <a:off x="8533810" y="4202659"/>
            <a:ext cx="3317365" cy="1033495"/>
          </a:xfrm>
          <a:prstGeom prst="rect">
            <a:avLst/>
          </a:prstGeom>
        </p:spPr>
      </p:pic>
      <p:pic>
        <p:nvPicPr>
          <p:cNvPr id="60" name="Picture 59">
            <a:extLst>
              <a:ext uri="{FF2B5EF4-FFF2-40B4-BE49-F238E27FC236}">
                <a16:creationId xmlns:a16="http://schemas.microsoft.com/office/drawing/2014/main" id="{4F293D6E-C9F1-A05B-6649-CD05EED862DC}"/>
              </a:ext>
            </a:extLst>
          </p:cNvPr>
          <p:cNvPicPr>
            <a:picLocks noChangeAspect="1"/>
          </p:cNvPicPr>
          <p:nvPr/>
        </p:nvPicPr>
        <p:blipFill>
          <a:blip r:embed="rId11"/>
          <a:stretch>
            <a:fillRect/>
          </a:stretch>
        </p:blipFill>
        <p:spPr>
          <a:xfrm>
            <a:off x="9327354" y="2273552"/>
            <a:ext cx="2238687" cy="762106"/>
          </a:xfrm>
          <a:prstGeom prst="rect">
            <a:avLst/>
          </a:prstGeom>
        </p:spPr>
      </p:pic>
      <p:sp>
        <p:nvSpPr>
          <p:cNvPr id="5" name="TextBox 4">
            <a:extLst>
              <a:ext uri="{FF2B5EF4-FFF2-40B4-BE49-F238E27FC236}">
                <a16:creationId xmlns:a16="http://schemas.microsoft.com/office/drawing/2014/main" id="{6E9C6619-A676-BC1F-4284-EBE685BECD8A}"/>
              </a:ext>
            </a:extLst>
          </p:cNvPr>
          <p:cNvSpPr txBox="1">
            <a:spLocks/>
          </p:cNvSpPr>
          <p:nvPr/>
        </p:nvSpPr>
        <p:spPr>
          <a:xfrm>
            <a:off x="387329" y="5470904"/>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Drill down into locations containing files with credentials on the right-hand side</a:t>
            </a:r>
            <a:endParaRPr lang="en-US" sz="1200">
              <a:solidFill>
                <a:srgbClr val="000000"/>
              </a:solidFill>
              <a:latin typeface="Segoe UI Semibold"/>
            </a:endParaRPr>
          </a:p>
        </p:txBody>
      </p:sp>
    </p:spTree>
    <p:extLst>
      <p:ext uri="{BB962C8B-B14F-4D97-AF65-F5344CB8AC3E}">
        <p14:creationId xmlns:p14="http://schemas.microsoft.com/office/powerpoint/2010/main" val="56217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896F-DD9E-5835-6432-9246E5C5F57E}"/>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18312BCB-0776-FF24-6AC0-F92B9112E8C8}"/>
              </a:ext>
              <a:ext uri="{C183D7F6-B498-43B3-948B-1728B52AA6E4}">
                <adec:decorative xmlns:adec="http://schemas.microsoft.com/office/drawing/2017/decorative" val="1"/>
              </a:ext>
            </a:extLst>
          </p:cNvPr>
          <p:cNvSpPr/>
          <p:nvPr/>
        </p:nvSpPr>
        <p:spPr bwMode="auto">
          <a:xfrm>
            <a:off x="424261" y="2767919"/>
            <a:ext cx="3787486" cy="3969402"/>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8ED79607-0A18-70F7-A204-F13093FC684F}"/>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5C994908-C020-082F-0E3C-FA06E94EC7DF}"/>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274C38E9-A2EF-B2F6-9023-CEF288B4C3CE}"/>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357A816-5C0B-130D-CFB0-A43A1B7B2518}"/>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F56E35D2-28FF-5CD5-7277-17C73CDDC978}"/>
              </a:ext>
              <a:ext uri="{C183D7F6-B498-43B3-948B-1728B52AA6E4}">
                <adec:decorative xmlns:adec="http://schemas.microsoft.com/office/drawing/2017/decorative" val="0"/>
              </a:ext>
            </a:extLst>
          </p:cNvPr>
          <p:cNvSpPr/>
          <p:nvPr/>
        </p:nvSpPr>
        <p:spPr bwMode="auto">
          <a:xfrm>
            <a:off x="4924680" y="378176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46BDC6EF-4B16-2346-1239-259A70200BBE}"/>
              </a:ext>
              <a:ext uri="{C183D7F6-B498-43B3-948B-1728B52AA6E4}">
                <adec:decorative xmlns:adec="http://schemas.microsoft.com/office/drawing/2017/decorative" val="0"/>
              </a:ext>
            </a:extLst>
          </p:cNvPr>
          <p:cNvSpPr/>
          <p:nvPr/>
        </p:nvSpPr>
        <p:spPr bwMode="auto">
          <a:xfrm>
            <a:off x="8530341" y="378176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2" name="!!line2">
            <a:extLst>
              <a:ext uri="{FF2B5EF4-FFF2-40B4-BE49-F238E27FC236}">
                <a16:creationId xmlns:a16="http://schemas.microsoft.com/office/drawing/2014/main" id="{E1422CD9-4148-FC91-B776-3B998BB92313}"/>
              </a:ext>
              <a:ext uri="{C183D7F6-B498-43B3-948B-1728B52AA6E4}">
                <adec:decorative xmlns:adec="http://schemas.microsoft.com/office/drawing/2017/decorative" val="1"/>
              </a:ext>
            </a:extLst>
          </p:cNvPr>
          <p:cNvCxnSpPr>
            <a:cxnSpLocks/>
          </p:cNvCxnSpPr>
          <p:nvPr/>
        </p:nvCxnSpPr>
        <p:spPr>
          <a:xfrm>
            <a:off x="579119" y="417561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692B142-6D91-EADD-1CFD-56FFCB84883F}"/>
              </a:ext>
            </a:extLst>
          </p:cNvPr>
          <p:cNvSpPr txBox="1">
            <a:spLocks/>
          </p:cNvSpPr>
          <p:nvPr/>
        </p:nvSpPr>
        <p:spPr>
          <a:xfrm>
            <a:off x="579119"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D9D34A2C-9B55-7E41-C957-75AF9207FE93}"/>
              </a:ext>
            </a:extLst>
          </p:cNvPr>
          <p:cNvSpPr txBox="1">
            <a:spLocks/>
          </p:cNvSpPr>
          <p:nvPr/>
        </p:nvSpPr>
        <p:spPr>
          <a:xfrm>
            <a:off x="579119" y="3890924"/>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p>
        </p:txBody>
      </p:sp>
      <p:sp>
        <p:nvSpPr>
          <p:cNvPr id="41" name="TextBox 40">
            <a:extLst>
              <a:ext uri="{FF2B5EF4-FFF2-40B4-BE49-F238E27FC236}">
                <a16:creationId xmlns:a16="http://schemas.microsoft.com/office/drawing/2014/main" id="{8A288DCC-FF1D-878F-1B93-337C95CD08CF}"/>
              </a:ext>
            </a:extLst>
          </p:cNvPr>
          <p:cNvSpPr txBox="1">
            <a:spLocks/>
          </p:cNvSpPr>
          <p:nvPr/>
        </p:nvSpPr>
        <p:spPr>
          <a:xfrm>
            <a:off x="576920" y="4660352"/>
            <a:ext cx="3447288" cy="923330"/>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lang="en-US" sz="1200">
                <a:solidFill>
                  <a:srgbClr val="000000"/>
                </a:solidFill>
                <a:latin typeface="Segoe UI"/>
              </a:rPr>
              <a:t>Walk through the wizard and make sure you select </a:t>
            </a:r>
            <a:r>
              <a:rPr lang="en-US" sz="1200">
                <a:solidFill>
                  <a:srgbClr val="000000"/>
                </a:solidFill>
                <a:latin typeface="Segoe UI Semibold"/>
              </a:rPr>
              <a:t>SharePoint sites </a:t>
            </a:r>
            <a:r>
              <a:rPr lang="en-US" sz="1200">
                <a:solidFill>
                  <a:srgbClr val="000000"/>
                </a:solidFill>
                <a:latin typeface="Segoe UI"/>
              </a:rPr>
              <a:t>and/or </a:t>
            </a:r>
            <a:r>
              <a:rPr lang="en-US" sz="1200">
                <a:solidFill>
                  <a:srgbClr val="000000"/>
                </a:solidFill>
                <a:latin typeface="Segoe UI Semibold"/>
              </a:rPr>
              <a:t>OneDrive accounts</a:t>
            </a:r>
            <a:r>
              <a:rPr lang="en-US" sz="1200">
                <a:solidFill>
                  <a:srgbClr val="000000"/>
                </a:solidFill>
                <a:latin typeface="Segoe UI"/>
              </a:rPr>
              <a:t>. Clicking on </a:t>
            </a:r>
            <a:r>
              <a:rPr lang="en-US" sz="1200">
                <a:solidFill>
                  <a:srgbClr val="000000"/>
                </a:solidFill>
                <a:latin typeface="Segoe UI Semibold"/>
              </a:rPr>
              <a:t>Edit</a:t>
            </a:r>
            <a:r>
              <a:rPr lang="en-US" sz="1200">
                <a:solidFill>
                  <a:srgbClr val="000000"/>
                </a:solidFill>
                <a:latin typeface="Segoe UI"/>
              </a:rPr>
              <a:t> allows you to limit the scan to specific SharePoint sites and OneDrive accounts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cxnSp>
        <p:nvCxnSpPr>
          <p:cNvPr id="42" name="!!line2">
            <a:extLst>
              <a:ext uri="{FF2B5EF4-FFF2-40B4-BE49-F238E27FC236}">
                <a16:creationId xmlns:a16="http://schemas.microsoft.com/office/drawing/2014/main" id="{B8074218-37C1-8AA0-A4AE-415CF2C239BD}"/>
              </a:ext>
              <a:ext uri="{C183D7F6-B498-43B3-948B-1728B52AA6E4}">
                <adec:decorative xmlns:adec="http://schemas.microsoft.com/office/drawing/2017/decorative" val="1"/>
              </a:ext>
            </a:extLst>
          </p:cNvPr>
          <p:cNvCxnSpPr>
            <a:cxnSpLocks/>
          </p:cNvCxnSpPr>
          <p:nvPr/>
        </p:nvCxnSpPr>
        <p:spPr>
          <a:xfrm>
            <a:off x="579119" y="379090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64CBA548-FE0C-45AC-2F6F-DB94BC15667E}"/>
              </a:ext>
              <a:ext uri="{C183D7F6-B498-43B3-948B-1728B52AA6E4}">
                <adec:decorative xmlns:adec="http://schemas.microsoft.com/office/drawing/2017/decorative" val="1"/>
              </a:ext>
            </a:extLst>
          </p:cNvPr>
          <p:cNvCxnSpPr>
            <a:cxnSpLocks/>
          </p:cNvCxnSpPr>
          <p:nvPr/>
        </p:nvCxnSpPr>
        <p:spPr>
          <a:xfrm>
            <a:off x="579119" y="456032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A53E2448-6873-2EB7-AD21-B31B34871A61}"/>
              </a:ext>
              <a:ext uri="{C183D7F6-B498-43B3-948B-1728B52AA6E4}">
                <adec:decorative xmlns:adec="http://schemas.microsoft.com/office/drawing/2017/decorative" val="1"/>
              </a:ext>
            </a:extLst>
          </p:cNvPr>
          <p:cNvCxnSpPr>
            <a:cxnSpLocks/>
          </p:cNvCxnSpPr>
          <p:nvPr/>
        </p:nvCxnSpPr>
        <p:spPr>
          <a:xfrm>
            <a:off x="579119"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DFBCC46-F6AE-9629-4037-701CFF7F85C1}"/>
              </a:ext>
            </a:extLst>
          </p:cNvPr>
          <p:cNvSpPr/>
          <p:nvPr/>
        </p:nvSpPr>
        <p:spPr bwMode="auto">
          <a:xfrm>
            <a:off x="415116" y="2534712"/>
            <a:ext cx="3787486" cy="405293"/>
          </a:xfrm>
          <a:prstGeom prst="roundRect">
            <a:avLst>
              <a:gd name="adj" fmla="val 18696"/>
            </a:avLst>
          </a:prstGeom>
          <a:solidFill>
            <a:srgbClr val="8661C5"/>
          </a:solidFill>
          <a:effectLst/>
        </p:spPr>
        <p:txBody>
          <a:bodyPr wrap="square" lIns="0" tIns="45720" rIns="0" bIns="45720" rtlCol="0" anchor="ctr" anchorCtr="0">
            <a:noAutofit/>
          </a:bodyPr>
          <a:lstStyle/>
          <a:p>
            <a:pPr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 needs</a:t>
            </a:r>
            <a:r>
              <a:rPr lang="en-US" sz="1000" b="1">
                <a:ln w="3175">
                  <a:noFill/>
                </a:ln>
                <a:solidFill>
                  <a:schemeClr val="bg1"/>
                </a:solidFill>
                <a:latin typeface="Segoe Sans Display Semibold" pitchFamily="2" charset="0"/>
                <a:cs typeface="Segoe Sans Display Semibold" pitchFamily="2" charset="0"/>
              </a:rPr>
              <a:t> Azure subscription</a:t>
            </a:r>
          </a:p>
        </p:txBody>
      </p:sp>
      <p:sp>
        <p:nvSpPr>
          <p:cNvPr id="65" name="TextBox 64">
            <a:extLst>
              <a:ext uri="{FF2B5EF4-FFF2-40B4-BE49-F238E27FC236}">
                <a16:creationId xmlns:a16="http://schemas.microsoft.com/office/drawing/2014/main" id="{8CDA2046-719D-CBA6-FB5A-BE20CDE98898}"/>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4"/>
              </a:rPr>
              <a:t>On-demand classification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DE0F059E-A7A7-BB69-935A-8C55E5A4A4C1}"/>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38" name="TextBox 37">
            <a:extLst>
              <a:ext uri="{FF2B5EF4-FFF2-40B4-BE49-F238E27FC236}">
                <a16:creationId xmlns:a16="http://schemas.microsoft.com/office/drawing/2014/main" id="{7F1FED01-F238-D0FC-7280-432D37413775}"/>
              </a:ext>
            </a:extLst>
          </p:cNvPr>
          <p:cNvSpPr txBox="1">
            <a:spLocks/>
          </p:cNvSpPr>
          <p:nvPr/>
        </p:nvSpPr>
        <p:spPr>
          <a:xfrm>
            <a:off x="579119" y="4275638"/>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Classifiers </a:t>
            </a:r>
            <a:r>
              <a:rPr kumimoji="0" lang="en-US" sz="1200" b="0" i="0" u="none" strike="noStrike" kern="1200" cap="none" spc="0" normalizeH="0" baseline="0" noProof="0">
                <a:ln>
                  <a:noFill/>
                </a:ln>
                <a:solidFill>
                  <a:srgbClr val="000000"/>
                </a:solidFill>
                <a:effectLst/>
                <a:uLnTx/>
                <a:uFillTx/>
                <a:latin typeface="Segoe UI"/>
                <a:ea typeface="+mn-ea"/>
                <a:cs typeface="+mn-cs"/>
              </a:rPr>
              <a:t>&gt;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On-demand classification</a:t>
            </a:r>
          </a:p>
        </p:txBody>
      </p:sp>
      <p:sp>
        <p:nvSpPr>
          <p:cNvPr id="11" name="Title 1">
            <a:extLst>
              <a:ext uri="{FF2B5EF4-FFF2-40B4-BE49-F238E27FC236}">
                <a16:creationId xmlns:a16="http://schemas.microsoft.com/office/drawing/2014/main" id="{3B7211C0-86AD-F926-F3CA-F9B390F539BE}"/>
              </a:ext>
            </a:extLst>
          </p:cNvPr>
          <p:cNvSpPr txBox="1">
            <a:spLocks/>
          </p:cNvSpPr>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Run On-Demand Classification for SharePoint and OneDrive</a:t>
            </a:r>
          </a:p>
        </p:txBody>
      </p:sp>
      <p:sp>
        <p:nvSpPr>
          <p:cNvPr id="12" name="Title 16">
            <a:extLst>
              <a:ext uri="{FF2B5EF4-FFF2-40B4-BE49-F238E27FC236}">
                <a16:creationId xmlns:a16="http://schemas.microsoft.com/office/drawing/2014/main" id="{F0C1D738-5A4D-269E-8786-F83CAB820808}"/>
              </a:ext>
            </a:extLst>
          </p:cNvPr>
          <p:cNvSpPr txBox="1">
            <a:spLocks/>
          </p:cNvSpPr>
          <p:nvPr/>
        </p:nvSpPr>
        <p:spPr>
          <a:xfrm>
            <a:off x="591291" y="1042278"/>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Rescan files on SharePoint and OneDrive that have been uploaded/updated before the credential SIT was introduced to ensure Data Explorer shows the right set ot SITs in the results. On demand-classification for SharePoint and OneDrive requires an Azure subscription and incurs additional costs.</a:t>
            </a:r>
          </a:p>
        </p:txBody>
      </p:sp>
      <p:cxnSp>
        <p:nvCxnSpPr>
          <p:cNvPr id="14" name="!!line2">
            <a:extLst>
              <a:ext uri="{FF2B5EF4-FFF2-40B4-BE49-F238E27FC236}">
                <a16:creationId xmlns:a16="http://schemas.microsoft.com/office/drawing/2014/main" id="{2EFBBD18-5746-0E2E-A1D7-3165E0F86828}"/>
              </a:ext>
              <a:ext uri="{C183D7F6-B498-43B3-948B-1728B52AA6E4}">
                <adec:decorative xmlns:adec="http://schemas.microsoft.com/office/drawing/2017/decorative" val="1"/>
              </a:ext>
            </a:extLst>
          </p:cNvPr>
          <p:cNvCxnSpPr>
            <a:cxnSpLocks/>
          </p:cNvCxnSpPr>
          <p:nvPr/>
        </p:nvCxnSpPr>
        <p:spPr>
          <a:xfrm>
            <a:off x="606554" y="568370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6C8FE9-C052-2532-E5D9-E91A5A34731F}"/>
              </a:ext>
            </a:extLst>
          </p:cNvPr>
          <p:cNvSpPr txBox="1">
            <a:spLocks/>
          </p:cNvSpPr>
          <p:nvPr/>
        </p:nvSpPr>
        <p:spPr>
          <a:xfrm>
            <a:off x="588264" y="5783730"/>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Wait for the estimation to finish</a:t>
            </a:r>
            <a:endParaRPr lang="en-US" sz="1200">
              <a:solidFill>
                <a:srgbClr val="000000"/>
              </a:solidFill>
              <a:latin typeface="Segoe UI Semibold"/>
            </a:endParaRPr>
          </a:p>
        </p:txBody>
      </p:sp>
      <p:pic>
        <p:nvPicPr>
          <p:cNvPr id="23" name="Picture 22">
            <a:extLst>
              <a:ext uri="{FF2B5EF4-FFF2-40B4-BE49-F238E27FC236}">
                <a16:creationId xmlns:a16="http://schemas.microsoft.com/office/drawing/2014/main" id="{53FAC679-F407-CED7-3553-0BB3644638F9}"/>
              </a:ext>
            </a:extLst>
          </p:cNvPr>
          <p:cNvPicPr>
            <a:picLocks noChangeAspect="1"/>
          </p:cNvPicPr>
          <p:nvPr/>
        </p:nvPicPr>
        <p:blipFill>
          <a:blip r:embed="rId5"/>
          <a:stretch>
            <a:fillRect/>
          </a:stretch>
        </p:blipFill>
        <p:spPr>
          <a:xfrm>
            <a:off x="4924680" y="1574812"/>
            <a:ext cx="3404566" cy="1742326"/>
          </a:xfrm>
          <a:prstGeom prst="rect">
            <a:avLst/>
          </a:prstGeom>
        </p:spPr>
      </p:pic>
      <p:pic>
        <p:nvPicPr>
          <p:cNvPr id="25" name="Picture 24">
            <a:extLst>
              <a:ext uri="{FF2B5EF4-FFF2-40B4-BE49-F238E27FC236}">
                <a16:creationId xmlns:a16="http://schemas.microsoft.com/office/drawing/2014/main" id="{DB0A1F94-765B-DC9F-4517-AFDB01B7DFB4}"/>
              </a:ext>
            </a:extLst>
          </p:cNvPr>
          <p:cNvPicPr>
            <a:picLocks noChangeAspect="1"/>
          </p:cNvPicPr>
          <p:nvPr/>
        </p:nvPicPr>
        <p:blipFill>
          <a:blip r:embed="rId6"/>
          <a:stretch>
            <a:fillRect/>
          </a:stretch>
        </p:blipFill>
        <p:spPr>
          <a:xfrm>
            <a:off x="5845256" y="2036144"/>
            <a:ext cx="1848108" cy="352474"/>
          </a:xfrm>
          <a:prstGeom prst="rect">
            <a:avLst/>
          </a:prstGeom>
        </p:spPr>
      </p:pic>
      <p:cxnSp>
        <p:nvCxnSpPr>
          <p:cNvPr id="26" name="Straight Arrow Connector 25">
            <a:extLst>
              <a:ext uri="{FF2B5EF4-FFF2-40B4-BE49-F238E27FC236}">
                <a16:creationId xmlns:a16="http://schemas.microsoft.com/office/drawing/2014/main" id="{2B3CB49A-C583-20E1-909C-B6F1F404C444}"/>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3A5F2BF-D86E-BC2D-D67A-89D1C8D838A0}"/>
              </a:ext>
            </a:extLst>
          </p:cNvPr>
          <p:cNvPicPr>
            <a:picLocks noChangeAspect="1"/>
          </p:cNvPicPr>
          <p:nvPr/>
        </p:nvPicPr>
        <p:blipFill>
          <a:blip r:embed="rId7"/>
          <a:stretch>
            <a:fillRect/>
          </a:stretch>
        </p:blipFill>
        <p:spPr>
          <a:xfrm>
            <a:off x="8529190" y="1510525"/>
            <a:ext cx="3404567" cy="1978267"/>
          </a:xfrm>
          <a:prstGeom prst="rect">
            <a:avLst/>
          </a:prstGeom>
        </p:spPr>
      </p:pic>
      <p:pic>
        <p:nvPicPr>
          <p:cNvPr id="30" name="Picture 29">
            <a:extLst>
              <a:ext uri="{FF2B5EF4-FFF2-40B4-BE49-F238E27FC236}">
                <a16:creationId xmlns:a16="http://schemas.microsoft.com/office/drawing/2014/main" id="{15CF6B07-3448-71BA-7254-C766789C14D8}"/>
              </a:ext>
            </a:extLst>
          </p:cNvPr>
          <p:cNvPicPr>
            <a:picLocks noChangeAspect="1"/>
          </p:cNvPicPr>
          <p:nvPr/>
        </p:nvPicPr>
        <p:blipFill>
          <a:blip r:embed="rId8"/>
          <a:stretch>
            <a:fillRect/>
          </a:stretch>
        </p:blipFill>
        <p:spPr>
          <a:xfrm>
            <a:off x="9491452" y="1833358"/>
            <a:ext cx="2305372" cy="1905266"/>
          </a:xfrm>
          <a:prstGeom prst="rect">
            <a:avLst/>
          </a:prstGeom>
        </p:spPr>
      </p:pic>
      <p:cxnSp>
        <p:nvCxnSpPr>
          <p:cNvPr id="34" name="Straight Arrow Connector 33">
            <a:extLst>
              <a:ext uri="{FF2B5EF4-FFF2-40B4-BE49-F238E27FC236}">
                <a16:creationId xmlns:a16="http://schemas.microsoft.com/office/drawing/2014/main" id="{5AF9B596-76CE-D470-008C-B5DFEF01C38C}"/>
              </a:ext>
              <a:ext uri="{C183D7F6-B498-43B3-948B-1728B52AA6E4}">
                <adec:decorative xmlns:adec="http://schemas.microsoft.com/office/drawing/2017/decorative" val="1"/>
              </a:ext>
            </a:extLst>
          </p:cNvPr>
          <p:cNvCxnSpPr>
            <a:cxnSpLocks/>
          </p:cNvCxnSpPr>
          <p:nvPr/>
        </p:nvCxnSpPr>
        <p:spPr>
          <a:xfrm flipH="1">
            <a:off x="9170450" y="26362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472455F4-ACAA-4818-20A8-93D3837308AD}"/>
              </a:ext>
            </a:extLst>
          </p:cNvPr>
          <p:cNvPicPr>
            <a:picLocks noChangeAspect="1"/>
          </p:cNvPicPr>
          <p:nvPr/>
        </p:nvPicPr>
        <p:blipFill>
          <a:blip r:embed="rId9"/>
          <a:stretch>
            <a:fillRect/>
          </a:stretch>
        </p:blipFill>
        <p:spPr>
          <a:xfrm>
            <a:off x="4924679" y="4208351"/>
            <a:ext cx="3347257" cy="1272740"/>
          </a:xfrm>
          <a:prstGeom prst="rect">
            <a:avLst/>
          </a:prstGeom>
        </p:spPr>
      </p:pic>
      <p:pic>
        <p:nvPicPr>
          <p:cNvPr id="46" name="Picture 45">
            <a:extLst>
              <a:ext uri="{FF2B5EF4-FFF2-40B4-BE49-F238E27FC236}">
                <a16:creationId xmlns:a16="http://schemas.microsoft.com/office/drawing/2014/main" id="{010B8671-94A7-B40D-4BF0-1E92CCA85240}"/>
              </a:ext>
            </a:extLst>
          </p:cNvPr>
          <p:cNvPicPr>
            <a:picLocks noChangeAspect="1"/>
          </p:cNvPicPr>
          <p:nvPr/>
        </p:nvPicPr>
        <p:blipFill>
          <a:blip r:embed="rId10"/>
          <a:stretch>
            <a:fillRect/>
          </a:stretch>
        </p:blipFill>
        <p:spPr>
          <a:xfrm>
            <a:off x="8529190" y="4143446"/>
            <a:ext cx="3404567" cy="1944210"/>
          </a:xfrm>
          <a:prstGeom prst="rect">
            <a:avLst/>
          </a:prstGeom>
        </p:spPr>
      </p:pic>
      <p:sp>
        <p:nvSpPr>
          <p:cNvPr id="51" name="Oval 50">
            <a:extLst>
              <a:ext uri="{FF2B5EF4-FFF2-40B4-BE49-F238E27FC236}">
                <a16:creationId xmlns:a16="http://schemas.microsoft.com/office/drawing/2014/main" id="{B6DF73F0-C17B-C000-0B42-B907A2DF9943}"/>
              </a:ext>
              <a:ext uri="{C183D7F6-B498-43B3-948B-1728B52AA6E4}">
                <adec:decorative xmlns:adec="http://schemas.microsoft.com/office/drawing/2017/decorative" val="0"/>
              </a:ext>
            </a:extLst>
          </p:cNvPr>
          <p:cNvSpPr/>
          <p:nvPr/>
        </p:nvSpPr>
        <p:spPr bwMode="auto">
          <a:xfrm>
            <a:off x="8893595" y="378176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2" name="TextBox 51">
            <a:extLst>
              <a:ext uri="{FF2B5EF4-FFF2-40B4-BE49-F238E27FC236}">
                <a16:creationId xmlns:a16="http://schemas.microsoft.com/office/drawing/2014/main" id="{E08A422B-0B85-C4D9-3920-4504917CFFE0}"/>
              </a:ext>
            </a:extLst>
          </p:cNvPr>
          <p:cNvSpPr txBox="1">
            <a:spLocks/>
          </p:cNvSpPr>
          <p:nvPr/>
        </p:nvSpPr>
        <p:spPr>
          <a:xfrm>
            <a:off x="579119" y="6168442"/>
            <a:ext cx="3474723"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6"/>
              <a:tabLst/>
              <a:defRPr/>
            </a:pPr>
            <a:r>
              <a:rPr lang="en-US" sz="1200">
                <a:solidFill>
                  <a:srgbClr val="000000"/>
                </a:solidFill>
                <a:latin typeface="Segoe UI"/>
              </a:rPr>
              <a:t>Select a scan with completed estimation, press </a:t>
            </a:r>
            <a:r>
              <a:rPr lang="en-US" sz="1200">
                <a:solidFill>
                  <a:srgbClr val="000000"/>
                </a:solidFill>
                <a:latin typeface="Segoe UI Semibold"/>
              </a:rPr>
              <a:t>View Estimation </a:t>
            </a:r>
            <a:r>
              <a:rPr lang="en-US" sz="1200">
                <a:solidFill>
                  <a:srgbClr val="000000"/>
                </a:solidFill>
                <a:latin typeface="Segoe UI"/>
              </a:rPr>
              <a:t>and on the next screen, select </a:t>
            </a:r>
            <a:r>
              <a:rPr lang="en-US" sz="1200">
                <a:solidFill>
                  <a:srgbClr val="000000"/>
                </a:solidFill>
                <a:latin typeface="Segoe UI Semibold"/>
              </a:rPr>
              <a:t>Start Classification</a:t>
            </a:r>
          </a:p>
        </p:txBody>
      </p:sp>
      <p:cxnSp>
        <p:nvCxnSpPr>
          <p:cNvPr id="55" name="!!line2">
            <a:extLst>
              <a:ext uri="{FF2B5EF4-FFF2-40B4-BE49-F238E27FC236}">
                <a16:creationId xmlns:a16="http://schemas.microsoft.com/office/drawing/2014/main" id="{EFE459C2-0550-BF6D-529C-DB3CC908F9ED}"/>
              </a:ext>
              <a:ext uri="{C183D7F6-B498-43B3-948B-1728B52AA6E4}">
                <adec:decorative xmlns:adec="http://schemas.microsoft.com/office/drawing/2017/decorative" val="1"/>
              </a:ext>
            </a:extLst>
          </p:cNvPr>
          <p:cNvCxnSpPr>
            <a:cxnSpLocks/>
          </p:cNvCxnSpPr>
          <p:nvPr/>
        </p:nvCxnSpPr>
        <p:spPr>
          <a:xfrm>
            <a:off x="576920" y="606842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9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05DB7-CD89-D1C4-BE53-4187564407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28A435-AD4C-6285-D33B-9548685B60C1}"/>
              </a:ext>
            </a:extLst>
          </p:cNvPr>
          <p:cNvSpPr>
            <a:spLocks noGrp="1"/>
          </p:cNvSpPr>
          <p:nvPr>
            <p:ph type="title"/>
          </p:nvPr>
        </p:nvSpPr>
        <p:spPr>
          <a:xfrm>
            <a:off x="585216" y="2911158"/>
            <a:ext cx="11018520" cy="623248"/>
          </a:xfrm>
        </p:spPr>
        <p:txBody>
          <a:bodyPr/>
          <a:lstStyle/>
          <a:p>
            <a:r>
              <a:rPr lang="en-US" sz="4500">
                <a:cs typeface="Segoe UI"/>
              </a:rPr>
              <a:t>Optimized</a:t>
            </a:r>
            <a:endParaRPr lang="en-US"/>
          </a:p>
        </p:txBody>
      </p:sp>
      <p:sp>
        <p:nvSpPr>
          <p:cNvPr id="6" name="Rectangle: Rounded Corners 5">
            <a:extLst>
              <a:ext uri="{FF2B5EF4-FFF2-40B4-BE49-F238E27FC236}">
                <a16:creationId xmlns:a16="http://schemas.microsoft.com/office/drawing/2014/main" id="{8CA159D6-D0C2-F49C-B2D7-53BA1C1AA208}"/>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Clean Existing Credentials</a:t>
            </a:r>
          </a:p>
        </p:txBody>
      </p:sp>
      <p:sp>
        <p:nvSpPr>
          <p:cNvPr id="2" name="Rectangle: Rounded Corners 1">
            <a:extLst>
              <a:ext uri="{FF2B5EF4-FFF2-40B4-BE49-F238E27FC236}">
                <a16:creationId xmlns:a16="http://schemas.microsoft.com/office/drawing/2014/main" id="{7600FAB8-47E1-A11C-0D52-57AE7451C883}"/>
              </a:ext>
            </a:extLst>
          </p:cNvPr>
          <p:cNvSpPr/>
          <p:nvPr/>
        </p:nvSpPr>
        <p:spPr bwMode="auto">
          <a:xfrm>
            <a:off x="585216" y="4159930"/>
            <a:ext cx="3474720" cy="1371600"/>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Use Auto-Labeling on files with credentials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Remove external sharing permissions with DLP for SharePoint and OneDrive</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Delete files with credentials using Data Lifecycle Management</a:t>
            </a:r>
          </a:p>
        </p:txBody>
      </p:sp>
    </p:spTree>
    <p:extLst>
      <p:ext uri="{BB962C8B-B14F-4D97-AF65-F5344CB8AC3E}">
        <p14:creationId xmlns:p14="http://schemas.microsoft.com/office/powerpoint/2010/main" val="79341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E5F6B-F295-3206-B565-2F5230364B9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CD4B61D-59A5-E538-FF43-BA880269EB1F}"/>
              </a:ext>
            </a:extLst>
          </p:cNvPr>
          <p:cNvPicPr>
            <a:picLocks noChangeAspect="1"/>
          </p:cNvPicPr>
          <p:nvPr/>
        </p:nvPicPr>
        <p:blipFill>
          <a:blip r:embed="rId3"/>
          <a:stretch>
            <a:fillRect/>
          </a:stretch>
        </p:blipFill>
        <p:spPr>
          <a:xfrm>
            <a:off x="8530341" y="1561420"/>
            <a:ext cx="3360278" cy="1357175"/>
          </a:xfrm>
          <a:prstGeom prst="rect">
            <a:avLst/>
          </a:prstGeom>
        </p:spPr>
      </p:pic>
      <p:pic>
        <p:nvPicPr>
          <p:cNvPr id="11" name="Picture 10">
            <a:extLst>
              <a:ext uri="{FF2B5EF4-FFF2-40B4-BE49-F238E27FC236}">
                <a16:creationId xmlns:a16="http://schemas.microsoft.com/office/drawing/2014/main" id="{0E4B87F2-FD5B-BA81-FB2D-B6403AA3FB3D}"/>
              </a:ext>
            </a:extLst>
          </p:cNvPr>
          <p:cNvPicPr>
            <a:picLocks noChangeAspect="1"/>
          </p:cNvPicPr>
          <p:nvPr/>
        </p:nvPicPr>
        <p:blipFill>
          <a:blip r:embed="rId4"/>
          <a:stretch>
            <a:fillRect/>
          </a:stretch>
        </p:blipFill>
        <p:spPr>
          <a:xfrm>
            <a:off x="4705681" y="1528314"/>
            <a:ext cx="3574847" cy="2010851"/>
          </a:xfrm>
          <a:prstGeom prst="rect">
            <a:avLst/>
          </a:prstGeom>
        </p:spPr>
      </p:pic>
      <p:sp>
        <p:nvSpPr>
          <p:cNvPr id="7" name="Oval 6">
            <a:extLst>
              <a:ext uri="{FF2B5EF4-FFF2-40B4-BE49-F238E27FC236}">
                <a16:creationId xmlns:a16="http://schemas.microsoft.com/office/drawing/2014/main" id="{01BE7030-4D42-B7C1-B430-A690F2DFEFD0}"/>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5FD917AA-5882-5A65-97C1-00097F3CD456}"/>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2E463C7-A933-F10E-2393-95D38F404396}"/>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4EC1AC9A-5BD7-ACA1-E729-6B6CAEBBA9C3}"/>
              </a:ext>
              <a:ext uri="{C183D7F6-B498-43B3-948B-1728B52AA6E4}">
                <adec:decorative xmlns:adec="http://schemas.microsoft.com/office/drawing/2017/decorative" val="0"/>
              </a:ext>
            </a:extLst>
          </p:cNvPr>
          <p:cNvSpPr/>
          <p:nvPr/>
        </p:nvSpPr>
        <p:spPr bwMode="auto">
          <a:xfrm>
            <a:off x="4924680" y="376897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A9B5E501-2610-B100-8006-37807E9FD650}"/>
              </a:ext>
              <a:ext uri="{C183D7F6-B498-43B3-948B-1728B52AA6E4}">
                <adec:decorative xmlns:adec="http://schemas.microsoft.com/office/drawing/2017/decorative" val="0"/>
              </a:ext>
            </a:extLst>
          </p:cNvPr>
          <p:cNvSpPr/>
          <p:nvPr/>
        </p:nvSpPr>
        <p:spPr bwMode="auto">
          <a:xfrm>
            <a:off x="5275905" y="376897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pic>
        <p:nvPicPr>
          <p:cNvPr id="17" name="Picture 16">
            <a:extLst>
              <a:ext uri="{FF2B5EF4-FFF2-40B4-BE49-F238E27FC236}">
                <a16:creationId xmlns:a16="http://schemas.microsoft.com/office/drawing/2014/main" id="{F3BFC1E5-BA74-E27E-9011-4C790F14E088}"/>
              </a:ext>
              <a:ext uri="{C183D7F6-B498-43B3-948B-1728B52AA6E4}">
                <adec:decorative xmlns:adec="http://schemas.microsoft.com/office/drawing/2017/decorative" val="1"/>
              </a:ext>
            </a:extLst>
          </p:cNvPr>
          <p:cNvPicPr>
            <a:picLocks noChangeAspect="1"/>
          </p:cNvPicPr>
          <p:nvPr/>
        </p:nvPicPr>
        <p:blipFill>
          <a:blip r:embed="rId5"/>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2" name="Straight Arrow Connector 21">
            <a:extLst>
              <a:ext uri="{FF2B5EF4-FFF2-40B4-BE49-F238E27FC236}">
                <a16:creationId xmlns:a16="http://schemas.microsoft.com/office/drawing/2014/main" id="{B8F8A155-4179-94C9-7904-E8AD08EA69AE}"/>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499CD52-88FA-0323-507F-9EC76C78CD21}"/>
              </a:ext>
            </a:extLst>
          </p:cNvPr>
          <p:cNvSpPr txBox="1">
            <a:spLocks/>
          </p:cNvSpPr>
          <p:nvPr/>
        </p:nvSpPr>
        <p:spPr>
          <a:xfrm>
            <a:off x="5021385" y="6635274"/>
            <a:ext cx="7100277"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 Learn more on our page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6"/>
              </a:rPr>
              <a:t>How to configure auto-labeling policies for SharePoint, OneDrive, and Exchange</a:t>
            </a:r>
            <a:r>
              <a:rPr kumimoji="0" lang="en-US" sz="800" b="0" i="0" u="none" strike="noStrike" kern="1200" cap="none" spc="0" normalizeH="0" baseline="0" noProof="0">
                <a:ln>
                  <a:noFill/>
                </a:ln>
                <a:solidFill>
                  <a:srgbClr val="000000"/>
                </a:solidFill>
                <a:effectLst/>
                <a:uLnTx/>
                <a:uFillTx/>
                <a:latin typeface="Segoe UI"/>
                <a:ea typeface="+mn-ea"/>
                <a:cs typeface="+mn-cs"/>
              </a:rPr>
              <a:t>”</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E4E715E3-46C4-9CBB-7A40-A424FD2349EE}"/>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200" b="1" i="0" u="none" strike="noStrike" kern="1200" cap="none" spc="0" normalizeH="0" baseline="0" noProof="0">
                <a:ln w="3175">
                  <a:noFill/>
                </a:ln>
                <a:gradFill>
                  <a:gsLst>
                    <a:gs pos="38000">
                      <a:srgbClr val="FFFFFF"/>
                    </a:gs>
                    <a:gs pos="53933">
                      <a:srgbClr val="FFFFFF"/>
                    </a:gs>
                  </a:gsLst>
                  <a:path path="circle">
                    <a:fillToRect l="100000" b="100000"/>
                  </a:path>
                </a:gradFill>
                <a:effectLst/>
                <a:uLnTx/>
                <a:uFillTx/>
                <a:latin typeface="Segoe Sans Display Semibold" pitchFamily="2" charset="0"/>
                <a:ea typeface="+mn-ea"/>
                <a:cs typeface="Segoe Sans Display Semibold" pitchFamily="2" charset="0"/>
              </a:rPr>
              <a:t>Identify and Remediate Credentials</a:t>
            </a:r>
          </a:p>
        </p:txBody>
      </p:sp>
      <p:sp>
        <p:nvSpPr>
          <p:cNvPr id="14" name="Title 1">
            <a:extLst>
              <a:ext uri="{FF2B5EF4-FFF2-40B4-BE49-F238E27FC236}">
                <a16:creationId xmlns:a16="http://schemas.microsoft.com/office/drawing/2014/main" id="{311CDF5E-F6AD-9548-B0E1-730BA85ACA27}"/>
              </a:ext>
            </a:extLst>
          </p:cNvPr>
          <p:cNvSpPr txBox="1">
            <a:spLocks/>
          </p:cNvSpPr>
          <p:nvPr/>
        </p:nvSpPr>
        <p:spPr>
          <a:xfrm>
            <a:off x="588264" y="433205"/>
            <a:ext cx="3447288"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Use Auto-Labeling on files with credentials</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15" name="Title 16">
            <a:extLst>
              <a:ext uri="{FF2B5EF4-FFF2-40B4-BE49-F238E27FC236}">
                <a16:creationId xmlns:a16="http://schemas.microsoft.com/office/drawing/2014/main" id="{FFBBA1AF-C383-79D1-4C42-3780BE4375F8}"/>
              </a:ext>
            </a:extLst>
          </p:cNvPr>
          <p:cNvSpPr txBox="1">
            <a:spLocks/>
          </p:cNvSpPr>
          <p:nvPr/>
        </p:nvSpPr>
        <p:spPr>
          <a:xfrm>
            <a:off x="605221" y="981114"/>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Apply sensitivity labels on files containing credentials using service-based auto-labeling. Labels allow encrypting content and restricting access.</a:t>
            </a:r>
          </a:p>
        </p:txBody>
      </p:sp>
      <p:sp>
        <p:nvSpPr>
          <p:cNvPr id="19" name="Rectangle: Rounded Corners 18">
            <a:extLst>
              <a:ext uri="{FF2B5EF4-FFF2-40B4-BE49-F238E27FC236}">
                <a16:creationId xmlns:a16="http://schemas.microsoft.com/office/drawing/2014/main" id="{483A7EC5-207E-3F77-2956-01B31C80653F}"/>
              </a:ext>
              <a:ext uri="{C183D7F6-B498-43B3-948B-1728B52AA6E4}">
                <adec:decorative xmlns:adec="http://schemas.microsoft.com/office/drawing/2017/decorative" val="1"/>
              </a:ext>
            </a:extLst>
          </p:cNvPr>
          <p:cNvSpPr/>
          <p:nvPr/>
        </p:nvSpPr>
        <p:spPr bwMode="auto">
          <a:xfrm>
            <a:off x="206849" y="2532074"/>
            <a:ext cx="4281377" cy="4103199"/>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692DB139-9748-817F-860A-08B43188133A}"/>
              </a:ext>
            </a:extLst>
          </p:cNvPr>
          <p:cNvSpPr txBox="1"/>
          <p:nvPr/>
        </p:nvSpPr>
        <p:spPr>
          <a:xfrm>
            <a:off x="589552" y="2821646"/>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21" name="!!line2">
            <a:extLst>
              <a:ext uri="{FF2B5EF4-FFF2-40B4-BE49-F238E27FC236}">
                <a16:creationId xmlns:a16="http://schemas.microsoft.com/office/drawing/2014/main" id="{84A5989F-EDF3-29EB-7C14-10117E2A283F}"/>
              </a:ext>
              <a:ext uri="{C183D7F6-B498-43B3-948B-1728B52AA6E4}">
                <adec:decorative xmlns:adec="http://schemas.microsoft.com/office/drawing/2017/decorative" val="1"/>
              </a:ext>
            </a:extLst>
          </p:cNvPr>
          <p:cNvCxnSpPr>
            <a:cxnSpLocks/>
          </p:cNvCxnSpPr>
          <p:nvPr/>
        </p:nvCxnSpPr>
        <p:spPr>
          <a:xfrm>
            <a:off x="421091" y="396367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D016DDE-6530-6EC7-4D55-0E2237FA6F45}"/>
              </a:ext>
            </a:extLst>
          </p:cNvPr>
          <p:cNvSpPr txBox="1">
            <a:spLocks/>
          </p:cNvSpPr>
          <p:nvPr/>
        </p:nvSpPr>
        <p:spPr>
          <a:xfrm>
            <a:off x="421091" y="3337521"/>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61E6D35B-2E47-390C-072B-B206DCFDC522}"/>
              </a:ext>
            </a:extLst>
          </p:cNvPr>
          <p:cNvSpPr txBox="1">
            <a:spLocks/>
          </p:cNvSpPr>
          <p:nvPr/>
        </p:nvSpPr>
        <p:spPr>
          <a:xfrm>
            <a:off x="421091" y="3693403"/>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 &gt; Information Protection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34189B81-FA0E-8A35-17DA-3FB9D1B8AA7D}"/>
              </a:ext>
            </a:extLst>
          </p:cNvPr>
          <p:cNvSpPr txBox="1">
            <a:spLocks/>
          </p:cNvSpPr>
          <p:nvPr/>
        </p:nvSpPr>
        <p:spPr>
          <a:xfrm>
            <a:off x="421091" y="4435945"/>
            <a:ext cx="3967275"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auto-labeling policy</a:t>
            </a:r>
          </a:p>
        </p:txBody>
      </p:sp>
      <p:cxnSp>
        <p:nvCxnSpPr>
          <p:cNvPr id="34" name="!!line2">
            <a:extLst>
              <a:ext uri="{FF2B5EF4-FFF2-40B4-BE49-F238E27FC236}">
                <a16:creationId xmlns:a16="http://schemas.microsoft.com/office/drawing/2014/main" id="{0ED94BAF-E127-08CB-2EA3-2AD58A328A39}"/>
              </a:ext>
              <a:ext uri="{C183D7F6-B498-43B3-948B-1728B52AA6E4}">
                <adec:decorative xmlns:adec="http://schemas.microsoft.com/office/drawing/2017/decorative" val="1"/>
              </a:ext>
            </a:extLst>
          </p:cNvPr>
          <p:cNvCxnSpPr>
            <a:cxnSpLocks/>
          </p:cNvCxnSpPr>
          <p:nvPr/>
        </p:nvCxnSpPr>
        <p:spPr>
          <a:xfrm>
            <a:off x="421091" y="360779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5A4295C3-C68C-C400-BCBB-B019F492C032}"/>
              </a:ext>
              <a:ext uri="{C183D7F6-B498-43B3-948B-1728B52AA6E4}">
                <adec:decorative xmlns:adec="http://schemas.microsoft.com/office/drawing/2017/decorative" val="1"/>
              </a:ext>
            </a:extLst>
          </p:cNvPr>
          <p:cNvCxnSpPr>
            <a:cxnSpLocks/>
          </p:cNvCxnSpPr>
          <p:nvPr/>
        </p:nvCxnSpPr>
        <p:spPr>
          <a:xfrm>
            <a:off x="421091" y="435033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4" name="!!line2">
            <a:extLst>
              <a:ext uri="{FF2B5EF4-FFF2-40B4-BE49-F238E27FC236}">
                <a16:creationId xmlns:a16="http://schemas.microsoft.com/office/drawing/2014/main" id="{D77C41D7-E707-BD58-D154-F4BCBF3DE7F8}"/>
              </a:ext>
              <a:ext uri="{C183D7F6-B498-43B3-948B-1728B52AA6E4}">
                <adec:decorative xmlns:adec="http://schemas.microsoft.com/office/drawing/2017/decorative" val="1"/>
              </a:ext>
            </a:extLst>
          </p:cNvPr>
          <p:cNvCxnSpPr>
            <a:cxnSpLocks/>
          </p:cNvCxnSpPr>
          <p:nvPr/>
        </p:nvCxnSpPr>
        <p:spPr>
          <a:xfrm>
            <a:off x="421091" y="3172527"/>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3BFEAD-8954-6064-3DFC-997084FA7ADA}"/>
              </a:ext>
            </a:extLst>
          </p:cNvPr>
          <p:cNvSpPr txBox="1">
            <a:spLocks/>
          </p:cNvSpPr>
          <p:nvPr/>
        </p:nvSpPr>
        <p:spPr>
          <a:xfrm>
            <a:off x="421091" y="4049285"/>
            <a:ext cx="385289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Policies &gt; Auto-Labeling Policies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46" name="!!line2">
            <a:extLst>
              <a:ext uri="{FF2B5EF4-FFF2-40B4-BE49-F238E27FC236}">
                <a16:creationId xmlns:a16="http://schemas.microsoft.com/office/drawing/2014/main" id="{F3E121D8-C3F7-CA68-5D71-D5560AC73938}"/>
              </a:ext>
              <a:ext uri="{C183D7F6-B498-43B3-948B-1728B52AA6E4}">
                <adec:decorative xmlns:adec="http://schemas.microsoft.com/office/drawing/2017/decorative" val="1"/>
              </a:ext>
            </a:extLst>
          </p:cNvPr>
          <p:cNvCxnSpPr>
            <a:cxnSpLocks/>
          </p:cNvCxnSpPr>
          <p:nvPr/>
        </p:nvCxnSpPr>
        <p:spPr>
          <a:xfrm>
            <a:off x="421091" y="4706219"/>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A8FD882-1069-91BE-95D4-2384591BD413}"/>
              </a:ext>
            </a:extLst>
          </p:cNvPr>
          <p:cNvSpPr txBox="1">
            <a:spLocks/>
          </p:cNvSpPr>
          <p:nvPr/>
        </p:nvSpPr>
        <p:spPr>
          <a:xfrm>
            <a:off x="421091" y="4791827"/>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Tx/>
              <a:buAutoNum type="arabicParenR" startAt="5"/>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a:t>
            </a:r>
            <a:r>
              <a:rPr lang="en-US" sz="1200">
                <a:solidFill>
                  <a:srgbClr val="000000"/>
                </a:solidFill>
                <a:latin typeface="Segoe UI Semibold"/>
              </a:rPr>
              <a:t>Custom </a:t>
            </a:r>
            <a:r>
              <a:rPr kumimoji="0" lang="en-US" sz="1200" b="0" i="0" u="none" strike="noStrike" kern="1200" cap="none" spc="0" normalizeH="0" baseline="0" noProof="0">
                <a:ln>
                  <a:noFill/>
                </a:ln>
                <a:solidFill>
                  <a:srgbClr val="000000"/>
                </a:solidFill>
                <a:effectLst/>
                <a:uLnTx/>
                <a:uFillTx/>
                <a:latin typeface="Segoe UI"/>
                <a:ea typeface="+mn-ea"/>
                <a:cs typeface="+mn-cs"/>
              </a:rPr>
              <a:t>and </a:t>
            </a:r>
            <a:r>
              <a:rPr lang="en-US" sz="1200">
                <a:solidFill>
                  <a:srgbClr val="000000"/>
                </a:solidFill>
                <a:latin typeface="Segoe UI Semibold"/>
              </a:rPr>
              <a:t>Custom Policy </a:t>
            </a:r>
            <a:r>
              <a:rPr lang="en-US" sz="1200">
                <a:solidFill>
                  <a:srgbClr val="000000"/>
                </a:solidFill>
                <a:latin typeface="Segoe UI"/>
              </a:rPr>
              <a:t>on the first page of the wizard.</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6" name="Rectangle: Rounded Corners 5">
            <a:extLst>
              <a:ext uri="{FF2B5EF4-FFF2-40B4-BE49-F238E27FC236}">
                <a16:creationId xmlns:a16="http://schemas.microsoft.com/office/drawing/2014/main" id="{C3D79CE8-054A-2D88-206D-A785321D4568}"/>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rgbClr val="FFFFFF"/>
                </a:solidFill>
                <a:effectLst/>
                <a:uLnTx/>
                <a:uFillTx/>
                <a:latin typeface="Segoe Sans Display Semibold" pitchFamily="2" charset="0"/>
                <a:ea typeface="+mn-ea"/>
                <a:cs typeface="Segoe Sans Display Semibold" pitchFamily="2" charset="0"/>
              </a:rPr>
              <a:t>Available with IPG E5, Compliance E5 or M365 E5</a:t>
            </a:r>
          </a:p>
        </p:txBody>
      </p:sp>
      <p:cxnSp>
        <p:nvCxnSpPr>
          <p:cNvPr id="39" name="Straight Arrow Connector 38">
            <a:extLst>
              <a:ext uri="{FF2B5EF4-FFF2-40B4-BE49-F238E27FC236}">
                <a16:creationId xmlns:a16="http://schemas.microsoft.com/office/drawing/2014/main" id="{314B212B-D66D-EB8E-0ADF-62C4B9C299E6}"/>
              </a:ext>
              <a:ext uri="{C183D7F6-B498-43B3-948B-1728B52AA6E4}">
                <adec:decorative xmlns:adec="http://schemas.microsoft.com/office/drawing/2017/decorative" val="1"/>
              </a:ext>
            </a:extLst>
          </p:cNvPr>
          <p:cNvCxnSpPr>
            <a:cxnSpLocks/>
          </p:cNvCxnSpPr>
          <p:nvPr/>
        </p:nvCxnSpPr>
        <p:spPr>
          <a:xfrm flipH="1">
            <a:off x="9021156" y="2295265"/>
            <a:ext cx="306198" cy="0"/>
          </a:xfrm>
          <a:prstGeom prst="straightConnector1">
            <a:avLst/>
          </a:prstGeom>
          <a:ln w="25400">
            <a:solidFill>
              <a:srgbClr val="3368D0"/>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0C58417-DC2A-54F5-12F5-932D83F025DE}"/>
              </a:ext>
            </a:extLst>
          </p:cNvPr>
          <p:cNvPicPr>
            <a:picLocks noChangeAspect="1"/>
          </p:cNvPicPr>
          <p:nvPr/>
        </p:nvPicPr>
        <p:blipFill>
          <a:blip r:embed="rId8"/>
          <a:stretch>
            <a:fillRect/>
          </a:stretch>
        </p:blipFill>
        <p:spPr>
          <a:xfrm>
            <a:off x="9298906" y="1848130"/>
            <a:ext cx="1706992" cy="998851"/>
          </a:xfrm>
          <a:prstGeom prst="rect">
            <a:avLst/>
          </a:prstGeom>
        </p:spPr>
      </p:pic>
      <p:pic>
        <p:nvPicPr>
          <p:cNvPr id="29" name="Picture 28">
            <a:extLst>
              <a:ext uri="{FF2B5EF4-FFF2-40B4-BE49-F238E27FC236}">
                <a16:creationId xmlns:a16="http://schemas.microsoft.com/office/drawing/2014/main" id="{29AA16BA-10A3-3E1D-1C77-F914D5367F38}"/>
              </a:ext>
            </a:extLst>
          </p:cNvPr>
          <p:cNvPicPr>
            <a:picLocks noChangeAspect="1"/>
          </p:cNvPicPr>
          <p:nvPr/>
        </p:nvPicPr>
        <p:blipFill>
          <a:blip r:embed="rId9"/>
          <a:stretch>
            <a:fillRect/>
          </a:stretch>
        </p:blipFill>
        <p:spPr>
          <a:xfrm>
            <a:off x="5108177" y="4202659"/>
            <a:ext cx="3172351" cy="1353719"/>
          </a:xfrm>
          <a:prstGeom prst="rect">
            <a:avLst/>
          </a:prstGeom>
        </p:spPr>
      </p:pic>
      <p:sp>
        <p:nvSpPr>
          <p:cNvPr id="31" name="TextBox 30">
            <a:extLst>
              <a:ext uri="{FF2B5EF4-FFF2-40B4-BE49-F238E27FC236}">
                <a16:creationId xmlns:a16="http://schemas.microsoft.com/office/drawing/2014/main" id="{828036BA-51ED-2244-A8F6-2D46E40CDB7B}"/>
              </a:ext>
            </a:extLst>
          </p:cNvPr>
          <p:cNvSpPr txBox="1">
            <a:spLocks/>
          </p:cNvSpPr>
          <p:nvPr/>
        </p:nvSpPr>
        <p:spPr>
          <a:xfrm>
            <a:off x="421091" y="5332375"/>
            <a:ext cx="3844159"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Walking through the wizard, choose a name, a suitable label for content with credentials and SharePoint/OneDrive as locations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32" name="!!line2">
            <a:extLst>
              <a:ext uri="{FF2B5EF4-FFF2-40B4-BE49-F238E27FC236}">
                <a16:creationId xmlns:a16="http://schemas.microsoft.com/office/drawing/2014/main" id="{1F5E74F4-C0FD-100F-A403-926117963739}"/>
              </a:ext>
              <a:ext uri="{C183D7F6-B498-43B3-948B-1728B52AA6E4}">
                <adec:decorative xmlns:adec="http://schemas.microsoft.com/office/drawing/2017/decorative" val="1"/>
              </a:ext>
            </a:extLst>
          </p:cNvPr>
          <p:cNvCxnSpPr>
            <a:cxnSpLocks/>
          </p:cNvCxnSpPr>
          <p:nvPr/>
        </p:nvCxnSpPr>
        <p:spPr>
          <a:xfrm>
            <a:off x="421091" y="524676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0829B70C-8F71-71BD-424C-50715AE4387F}"/>
              </a:ext>
              <a:ext uri="{C183D7F6-B498-43B3-948B-1728B52AA6E4}">
                <adec:decorative xmlns:adec="http://schemas.microsoft.com/office/drawing/2017/decorative" val="1"/>
              </a:ext>
            </a:extLst>
          </p:cNvPr>
          <p:cNvCxnSpPr>
            <a:cxnSpLocks/>
          </p:cNvCxnSpPr>
          <p:nvPr/>
        </p:nvCxnSpPr>
        <p:spPr>
          <a:xfrm>
            <a:off x="421091" y="597198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733CC511-DB62-7269-72CD-1E2C3E676C65}"/>
              </a:ext>
            </a:extLst>
          </p:cNvPr>
          <p:cNvPicPr>
            <a:picLocks noChangeAspect="1"/>
          </p:cNvPicPr>
          <p:nvPr/>
        </p:nvPicPr>
        <p:blipFill>
          <a:blip r:embed="rId10"/>
          <a:stretch>
            <a:fillRect/>
          </a:stretch>
        </p:blipFill>
        <p:spPr>
          <a:xfrm>
            <a:off x="8530341" y="4275386"/>
            <a:ext cx="3354697" cy="1607723"/>
          </a:xfrm>
          <a:prstGeom prst="rect">
            <a:avLst/>
          </a:prstGeom>
        </p:spPr>
      </p:pic>
      <p:sp>
        <p:nvSpPr>
          <p:cNvPr id="49" name="Oval 48">
            <a:extLst>
              <a:ext uri="{FF2B5EF4-FFF2-40B4-BE49-F238E27FC236}">
                <a16:creationId xmlns:a16="http://schemas.microsoft.com/office/drawing/2014/main" id="{7FB5690B-DA9C-0A22-08E1-EB6D358153BE}"/>
              </a:ext>
              <a:ext uri="{C183D7F6-B498-43B3-948B-1728B52AA6E4}">
                <adec:decorative xmlns:adec="http://schemas.microsoft.com/office/drawing/2017/decorative" val="0"/>
              </a:ext>
            </a:extLst>
          </p:cNvPr>
          <p:cNvSpPr/>
          <p:nvPr/>
        </p:nvSpPr>
        <p:spPr bwMode="auto">
          <a:xfrm>
            <a:off x="8531492" y="376897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0" name="Oval 49">
            <a:extLst>
              <a:ext uri="{FF2B5EF4-FFF2-40B4-BE49-F238E27FC236}">
                <a16:creationId xmlns:a16="http://schemas.microsoft.com/office/drawing/2014/main" id="{634DAEFD-3040-1D91-F0A6-58F578AF151A}"/>
              </a:ext>
              <a:ext uri="{C183D7F6-B498-43B3-948B-1728B52AA6E4}">
                <adec:decorative xmlns:adec="http://schemas.microsoft.com/office/drawing/2017/decorative" val="0"/>
              </a:ext>
            </a:extLst>
          </p:cNvPr>
          <p:cNvSpPr/>
          <p:nvPr/>
        </p:nvSpPr>
        <p:spPr bwMode="auto">
          <a:xfrm>
            <a:off x="8878808" y="3768973"/>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7</a:t>
            </a:r>
          </a:p>
        </p:txBody>
      </p:sp>
      <p:sp>
        <p:nvSpPr>
          <p:cNvPr id="51" name="TextBox 50">
            <a:extLst>
              <a:ext uri="{FF2B5EF4-FFF2-40B4-BE49-F238E27FC236}">
                <a16:creationId xmlns:a16="http://schemas.microsoft.com/office/drawing/2014/main" id="{A66CE2F7-156D-3371-3738-3A03D6127E8F}"/>
              </a:ext>
            </a:extLst>
          </p:cNvPr>
          <p:cNvSpPr txBox="1">
            <a:spLocks/>
          </p:cNvSpPr>
          <p:nvPr/>
        </p:nvSpPr>
        <p:spPr>
          <a:xfrm>
            <a:off x="421091" y="6057588"/>
            <a:ext cx="3844159"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 typeface="+mj-lt"/>
              <a:buAutoNum type="arabicPeriod" startAt="7"/>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 rule with </a:t>
            </a:r>
            <a:r>
              <a:rPr lang="en-US" sz="1200">
                <a:solidFill>
                  <a:srgbClr val="000000"/>
                </a:solidFill>
                <a:latin typeface="Segoe UI Semibold"/>
              </a:rPr>
              <a:t>Content contains</a:t>
            </a:r>
            <a:r>
              <a:rPr lang="en-US" sz="1200">
                <a:solidFill>
                  <a:srgbClr val="000000"/>
                </a:solidFill>
                <a:latin typeface="Segoe UI"/>
              </a:rPr>
              <a:t> </a:t>
            </a:r>
            <a:r>
              <a:rPr kumimoji="0" lang="en-US" sz="1200" b="0" i="0" u="none" strike="noStrike" kern="1200" cap="none" spc="0" normalizeH="0" baseline="0" noProof="0">
                <a:ln>
                  <a:noFill/>
                </a:ln>
                <a:solidFill>
                  <a:srgbClr val="000000"/>
                </a:solidFill>
                <a:effectLst/>
                <a:uLnTx/>
                <a:uFillTx/>
                <a:latin typeface="Segoe UI"/>
                <a:ea typeface="+mn-ea"/>
                <a:cs typeface="+mn-cs"/>
              </a:rPr>
              <a:t>selecting </a:t>
            </a:r>
            <a:r>
              <a:rPr lang="en-US" sz="1200">
                <a:solidFill>
                  <a:srgbClr val="000000"/>
                </a:solidFill>
                <a:latin typeface="Segoe UI Semibold"/>
              </a:rPr>
              <a:t>Sensitive Info Types</a:t>
            </a:r>
            <a:r>
              <a:rPr kumimoji="0" lang="en-US" sz="1200" b="0" i="0" u="none" strike="noStrike" kern="1200" cap="none" spc="0" normalizeH="0" baseline="0" noProof="0">
                <a:ln>
                  <a:noFill/>
                </a:ln>
                <a:solidFill>
                  <a:srgbClr val="000000"/>
                </a:solidFill>
                <a:effectLst/>
                <a:uLnTx/>
                <a:uFillTx/>
                <a:latin typeface="Segoe UI"/>
                <a:ea typeface="+mn-ea"/>
                <a:cs typeface="+mn-cs"/>
              </a:rPr>
              <a:t>, choosing </a:t>
            </a:r>
            <a:r>
              <a:rPr lang="en-US" sz="1200">
                <a:solidFill>
                  <a:srgbClr val="000000"/>
                </a:solidFill>
                <a:latin typeface="Segoe UI Semibold"/>
              </a:rPr>
              <a:t>All Credential Types.</a:t>
            </a:r>
            <a:r>
              <a:rPr kumimoji="0" lang="en-US" sz="1200" b="0" i="0" u="none" strike="noStrike" kern="1200" cap="none" spc="0" normalizeH="0" baseline="0" noProof="0">
                <a:ln>
                  <a:noFill/>
                </a:ln>
                <a:solidFill>
                  <a:srgbClr val="000000"/>
                </a:solidFill>
                <a:effectLst/>
                <a:uLnTx/>
                <a:uFillTx/>
                <a:latin typeface="Segoe UI"/>
                <a:ea typeface="+mn-ea"/>
                <a:cs typeface="+mn-cs"/>
              </a:rPr>
              <a:t> Save the rule and publish the policy</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9816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9C79-79B7-B0E3-17C9-18366DDB8155}"/>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7BB90501-AFF6-BF5D-19F6-74DA3D54EFD0}"/>
              </a:ext>
            </a:extLst>
          </p:cNvPr>
          <p:cNvPicPr>
            <a:picLocks noChangeAspect="1"/>
          </p:cNvPicPr>
          <p:nvPr/>
        </p:nvPicPr>
        <p:blipFill>
          <a:blip r:embed="rId3"/>
          <a:stretch>
            <a:fillRect/>
          </a:stretch>
        </p:blipFill>
        <p:spPr>
          <a:xfrm>
            <a:off x="8529189" y="1627977"/>
            <a:ext cx="3368767" cy="1289394"/>
          </a:xfrm>
          <a:prstGeom prst="rect">
            <a:avLst/>
          </a:prstGeom>
        </p:spPr>
      </p:pic>
      <p:sp>
        <p:nvSpPr>
          <p:cNvPr id="54" name="Rectangle: Rounded Corners 53">
            <a:extLst>
              <a:ext uri="{FF2B5EF4-FFF2-40B4-BE49-F238E27FC236}">
                <a16:creationId xmlns:a16="http://schemas.microsoft.com/office/drawing/2014/main" id="{EC91F358-F318-C182-54C7-FDF05E1E5A94}"/>
              </a:ext>
              <a:ext uri="{C183D7F6-B498-43B3-948B-1728B52AA6E4}">
                <adec:decorative xmlns:adec="http://schemas.microsoft.com/office/drawing/2017/decorative" val="1"/>
              </a:ext>
            </a:extLst>
          </p:cNvPr>
          <p:cNvSpPr/>
          <p:nvPr/>
        </p:nvSpPr>
        <p:spPr bwMode="auto">
          <a:xfrm>
            <a:off x="415116" y="2388618"/>
            <a:ext cx="3797154" cy="4145532"/>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92D96CB8-A887-5992-E573-5E40653EE1E8}"/>
              </a:ext>
            </a:extLst>
          </p:cNvPr>
          <p:cNvSpPr txBox="1"/>
          <p:nvPr/>
        </p:nvSpPr>
        <p:spPr>
          <a:xfrm>
            <a:off x="588264" y="2439955"/>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D02F10F0-9C29-1361-87B3-ABA2289E0728}"/>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22AFBDBE-7250-93CE-1CA7-3A718CB06D83}"/>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E3E92B29-7688-2F6A-E83E-81F3F4FA6623}"/>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96DBE130-3E31-C1DD-0920-351757A24D03}"/>
              </a:ext>
              <a:ext uri="{C183D7F6-B498-43B3-948B-1728B52AA6E4}">
                <adec:decorative xmlns:adec="http://schemas.microsoft.com/office/drawing/2017/decorative" val="0"/>
              </a:ext>
            </a:extLst>
          </p:cNvPr>
          <p:cNvSpPr/>
          <p:nvPr/>
        </p:nvSpPr>
        <p:spPr bwMode="auto">
          <a:xfrm>
            <a:off x="4924680"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E000A5DA-D233-124F-4EFF-61227D9E5EDF}"/>
              </a:ext>
              <a:ext uri="{C183D7F6-B498-43B3-948B-1728B52AA6E4}">
                <adec:decorative xmlns:adec="http://schemas.microsoft.com/office/drawing/2017/decorative" val="0"/>
              </a:ext>
            </a:extLst>
          </p:cNvPr>
          <p:cNvSpPr/>
          <p:nvPr/>
        </p:nvSpPr>
        <p:spPr bwMode="auto">
          <a:xfrm>
            <a:off x="8530341"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2" name="!!line2">
            <a:extLst>
              <a:ext uri="{FF2B5EF4-FFF2-40B4-BE49-F238E27FC236}">
                <a16:creationId xmlns:a16="http://schemas.microsoft.com/office/drawing/2014/main" id="{683DB0F5-02ED-BE58-A95B-B8588710F1E7}"/>
              </a:ext>
              <a:ext uri="{C183D7F6-B498-43B3-948B-1728B52AA6E4}">
                <adec:decorative xmlns:adec="http://schemas.microsoft.com/office/drawing/2017/decorative" val="1"/>
              </a:ext>
            </a:extLst>
          </p:cNvPr>
          <p:cNvCxnSpPr>
            <a:cxnSpLocks/>
          </p:cNvCxnSpPr>
          <p:nvPr/>
        </p:nvCxnSpPr>
        <p:spPr>
          <a:xfrm>
            <a:off x="565401" y="351801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1C8BA23-70C7-44CE-C96B-2DFB3754F3E8}"/>
              </a:ext>
            </a:extLst>
          </p:cNvPr>
          <p:cNvSpPr txBox="1">
            <a:spLocks/>
          </p:cNvSpPr>
          <p:nvPr/>
        </p:nvSpPr>
        <p:spPr>
          <a:xfrm>
            <a:off x="565401" y="2906135"/>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BB20202F-EEDD-EA61-A983-A820CA192259}"/>
              </a:ext>
            </a:extLst>
          </p:cNvPr>
          <p:cNvSpPr txBox="1">
            <a:spLocks/>
          </p:cNvSpPr>
          <p:nvPr/>
        </p:nvSpPr>
        <p:spPr>
          <a:xfrm>
            <a:off x="565401" y="3252501"/>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p>
        </p:txBody>
      </p:sp>
      <p:sp>
        <p:nvSpPr>
          <p:cNvPr id="41" name="TextBox 40">
            <a:extLst>
              <a:ext uri="{FF2B5EF4-FFF2-40B4-BE49-F238E27FC236}">
                <a16:creationId xmlns:a16="http://schemas.microsoft.com/office/drawing/2014/main" id="{F43FA095-C58B-684F-FAF2-CF239B76636E}"/>
              </a:ext>
            </a:extLst>
          </p:cNvPr>
          <p:cNvSpPr txBox="1">
            <a:spLocks/>
          </p:cNvSpPr>
          <p:nvPr/>
        </p:nvSpPr>
        <p:spPr>
          <a:xfrm>
            <a:off x="565401" y="3945233"/>
            <a:ext cx="3447288"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lang="en-US" sz="1200">
                <a:solidFill>
                  <a:srgbClr val="000000"/>
                </a:solidFill>
                <a:latin typeface="Segoe UI"/>
              </a:rPr>
              <a:t>Choose </a:t>
            </a:r>
            <a:r>
              <a:rPr lang="en-US" sz="1200">
                <a:solidFill>
                  <a:srgbClr val="000000"/>
                </a:solidFill>
                <a:latin typeface="Segoe UI Semibold"/>
              </a:rPr>
              <a:t>Create policy, </a:t>
            </a:r>
            <a:r>
              <a:rPr lang="en-US" sz="1200">
                <a:solidFill>
                  <a:srgbClr val="000000"/>
                </a:solidFill>
                <a:latin typeface="Segoe UI"/>
              </a:rPr>
              <a:t>in the wizard choose </a:t>
            </a:r>
            <a:r>
              <a:rPr lang="en-US" sz="1200">
                <a:solidFill>
                  <a:srgbClr val="000000"/>
                </a:solidFill>
                <a:latin typeface="Segoe UI Semibold"/>
              </a:rPr>
              <a:t>Data stored in connected sources, </a:t>
            </a:r>
            <a:r>
              <a:rPr lang="en-US" sz="1200">
                <a:solidFill>
                  <a:srgbClr val="000000"/>
                </a:solidFill>
                <a:latin typeface="Segoe UI"/>
              </a:rPr>
              <a:t>then </a:t>
            </a:r>
            <a:r>
              <a:rPr lang="en-US" sz="1200">
                <a:solidFill>
                  <a:srgbClr val="000000"/>
                </a:solidFill>
                <a:latin typeface="Segoe UI Semibold"/>
              </a:rPr>
              <a:t>Custom </a:t>
            </a:r>
            <a:r>
              <a:rPr lang="en-US" sz="1200">
                <a:solidFill>
                  <a:srgbClr val="000000"/>
                </a:solidFill>
                <a:latin typeface="Segoe UI"/>
              </a:rPr>
              <a:t>and C</a:t>
            </a:r>
            <a:r>
              <a:rPr lang="en-US" sz="1200">
                <a:solidFill>
                  <a:srgbClr val="000000"/>
                </a:solidFill>
                <a:latin typeface="Segoe UI Semibold"/>
              </a:rPr>
              <a:t>ustom policy</a:t>
            </a:r>
            <a:r>
              <a:rPr lang="en-US" sz="1200">
                <a:solidFill>
                  <a:srgbClr val="000000"/>
                </a:solidFill>
                <a:latin typeface="Segoe UI"/>
              </a:rPr>
              <a:t> </a:t>
            </a:r>
            <a:endParaRPr lang="en-US" sz="1200">
              <a:solidFill>
                <a:srgbClr val="000000"/>
              </a:solidFill>
              <a:latin typeface="Segoe UI Semibold"/>
            </a:endParaRPr>
          </a:p>
        </p:txBody>
      </p:sp>
      <p:cxnSp>
        <p:nvCxnSpPr>
          <p:cNvPr id="42" name="!!line2">
            <a:extLst>
              <a:ext uri="{FF2B5EF4-FFF2-40B4-BE49-F238E27FC236}">
                <a16:creationId xmlns:a16="http://schemas.microsoft.com/office/drawing/2014/main" id="{DFC4C0F1-A9D3-141F-A588-EAC5F1EA605C}"/>
              </a:ext>
              <a:ext uri="{C183D7F6-B498-43B3-948B-1728B52AA6E4}">
                <adec:decorative xmlns:adec="http://schemas.microsoft.com/office/drawing/2017/decorative" val="1"/>
              </a:ext>
            </a:extLst>
          </p:cNvPr>
          <p:cNvCxnSpPr>
            <a:cxnSpLocks/>
          </p:cNvCxnSpPr>
          <p:nvPr/>
        </p:nvCxnSpPr>
        <p:spPr>
          <a:xfrm>
            <a:off x="565401" y="31716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C68ED133-4316-75DB-7B57-25C07AB0C88B}"/>
              </a:ext>
              <a:ext uri="{C183D7F6-B498-43B3-948B-1728B52AA6E4}">
                <adec:decorative xmlns:adec="http://schemas.microsoft.com/office/drawing/2017/decorative" val="1"/>
              </a:ext>
            </a:extLst>
          </p:cNvPr>
          <p:cNvCxnSpPr>
            <a:cxnSpLocks/>
          </p:cNvCxnSpPr>
          <p:nvPr/>
        </p:nvCxnSpPr>
        <p:spPr>
          <a:xfrm>
            <a:off x="565401" y="386438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B80B5329-BB35-8AB4-3B12-7F96E78F8EA7}"/>
              </a:ext>
              <a:ext uri="{C183D7F6-B498-43B3-948B-1728B52AA6E4}">
                <adec:decorative xmlns:adec="http://schemas.microsoft.com/office/drawing/2017/decorative" val="1"/>
              </a:ext>
            </a:extLst>
          </p:cNvPr>
          <p:cNvCxnSpPr>
            <a:cxnSpLocks/>
          </p:cNvCxnSpPr>
          <p:nvPr/>
        </p:nvCxnSpPr>
        <p:spPr>
          <a:xfrm>
            <a:off x="588264" y="2790836"/>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2E9EF2E6-61AA-849E-E382-08499F7AC243}"/>
              </a:ext>
            </a:extLst>
          </p:cNvPr>
          <p:cNvSpPr/>
          <p:nvPr/>
        </p:nvSpPr>
        <p:spPr bwMode="auto">
          <a:xfrm>
            <a:off x="415116" y="1934638"/>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a:t>
            </a:r>
          </a:p>
        </p:txBody>
      </p:sp>
      <p:sp>
        <p:nvSpPr>
          <p:cNvPr id="2" name="Rectangle: Rounded Corners 1">
            <a:extLst>
              <a:ext uri="{FF2B5EF4-FFF2-40B4-BE49-F238E27FC236}">
                <a16:creationId xmlns:a16="http://schemas.microsoft.com/office/drawing/2014/main" id="{06DDDB04-0487-0596-452E-5B623BB2F2AB}"/>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38" name="TextBox 37">
            <a:extLst>
              <a:ext uri="{FF2B5EF4-FFF2-40B4-BE49-F238E27FC236}">
                <a16:creationId xmlns:a16="http://schemas.microsoft.com/office/drawing/2014/main" id="{D93B1605-5246-F8C7-5A0E-EBCFD7DBDE30}"/>
              </a:ext>
            </a:extLst>
          </p:cNvPr>
          <p:cNvSpPr txBox="1">
            <a:spLocks/>
          </p:cNvSpPr>
          <p:nvPr/>
        </p:nvSpPr>
        <p:spPr>
          <a:xfrm>
            <a:off x="565401" y="3598867"/>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lang="en-US" sz="1200">
                <a:solidFill>
                  <a:srgbClr val="000000"/>
                </a:solidFill>
                <a:latin typeface="Segoe UI Semibold"/>
              </a:rPr>
              <a:t>Policies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 name="Title 1">
            <a:extLst>
              <a:ext uri="{FF2B5EF4-FFF2-40B4-BE49-F238E27FC236}">
                <a16:creationId xmlns:a16="http://schemas.microsoft.com/office/drawing/2014/main" id="{A709E995-31AA-9573-CEA7-175FB3D22908}"/>
              </a:ext>
            </a:extLst>
          </p:cNvPr>
          <p:cNvSpPr txBox="1">
            <a:spLocks/>
          </p:cNvSpPr>
          <p:nvPr/>
        </p:nvSpPr>
        <p:spPr>
          <a:xfrm>
            <a:off x="588264" y="433205"/>
            <a:ext cx="3447288"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Remove external sharing permissions with DLP for SharePoint and OneDrive</a:t>
            </a:r>
          </a:p>
        </p:txBody>
      </p:sp>
      <p:sp>
        <p:nvSpPr>
          <p:cNvPr id="12" name="Title 16">
            <a:extLst>
              <a:ext uri="{FF2B5EF4-FFF2-40B4-BE49-F238E27FC236}">
                <a16:creationId xmlns:a16="http://schemas.microsoft.com/office/drawing/2014/main" id="{1B56A28D-6DEC-68E9-F2B8-24F0A70BCE64}"/>
              </a:ext>
            </a:extLst>
          </p:cNvPr>
          <p:cNvSpPr txBox="1">
            <a:spLocks/>
          </p:cNvSpPr>
          <p:nvPr/>
        </p:nvSpPr>
        <p:spPr>
          <a:xfrm>
            <a:off x="591291" y="1277952"/>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Remove external sharing permissions and external access for files containing credentials using DLP policies for SharePoint and OneDrive.</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cxnSp>
        <p:nvCxnSpPr>
          <p:cNvPr id="14" name="!!line2">
            <a:extLst>
              <a:ext uri="{FF2B5EF4-FFF2-40B4-BE49-F238E27FC236}">
                <a16:creationId xmlns:a16="http://schemas.microsoft.com/office/drawing/2014/main" id="{4548097D-1BAE-5554-EC12-A6D5BB9D9AC8}"/>
              </a:ext>
              <a:ext uri="{C183D7F6-B498-43B3-948B-1728B52AA6E4}">
                <adec:decorative xmlns:adec="http://schemas.microsoft.com/office/drawing/2017/decorative" val="1"/>
              </a:ext>
            </a:extLst>
          </p:cNvPr>
          <p:cNvCxnSpPr>
            <a:cxnSpLocks/>
          </p:cNvCxnSpPr>
          <p:nvPr/>
        </p:nvCxnSpPr>
        <p:spPr>
          <a:xfrm>
            <a:off x="565401" y="458008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B3B335-3EF6-663D-175E-40358584874A}"/>
              </a:ext>
            </a:extLst>
          </p:cNvPr>
          <p:cNvSpPr txBox="1">
            <a:spLocks/>
          </p:cNvSpPr>
          <p:nvPr/>
        </p:nvSpPr>
        <p:spPr>
          <a:xfrm>
            <a:off x="565401" y="4660931"/>
            <a:ext cx="3561081"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startAt="5"/>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 your policy, choose </a:t>
            </a:r>
            <a:r>
              <a:rPr lang="en-US" sz="1200">
                <a:solidFill>
                  <a:srgbClr val="000000"/>
                </a:solidFill>
                <a:latin typeface="Segoe UI Semibold"/>
              </a:rPr>
              <a:t>SharePoint</a:t>
            </a:r>
            <a:r>
              <a:rPr kumimoji="0" lang="en-US" sz="1200" b="0" i="0" u="none" strike="noStrike" kern="1200" cap="none" spc="0" normalizeH="0" baseline="0" noProof="0">
                <a:ln>
                  <a:noFill/>
                </a:ln>
                <a:solidFill>
                  <a:srgbClr val="000000"/>
                </a:solidFill>
                <a:effectLst/>
                <a:uLnTx/>
                <a:uFillTx/>
                <a:latin typeface="Segoe UI"/>
                <a:ea typeface="+mn-ea"/>
                <a:cs typeface="+mn-cs"/>
              </a:rPr>
              <a:t> and </a:t>
            </a:r>
            <a:r>
              <a:rPr lang="en-US" sz="1200">
                <a:solidFill>
                  <a:srgbClr val="000000"/>
                </a:solidFill>
                <a:latin typeface="Segoe UI Semibold"/>
              </a:rPr>
              <a:t>OneDrive </a:t>
            </a:r>
            <a:r>
              <a:rPr kumimoji="0" lang="en-US" sz="1200" b="0" i="0" u="none" strike="noStrike" kern="1200" cap="none" spc="0" normalizeH="0" baseline="0" noProof="0">
                <a:ln>
                  <a:noFill/>
                </a:ln>
                <a:solidFill>
                  <a:srgbClr val="000000"/>
                </a:solidFill>
                <a:effectLst/>
                <a:uLnTx/>
                <a:uFillTx/>
                <a:latin typeface="Segoe UI"/>
                <a:ea typeface="+mn-ea"/>
                <a:cs typeface="+mn-cs"/>
              </a:rPr>
              <a:t>only and create a rule</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23" name="Picture 22">
            <a:extLst>
              <a:ext uri="{FF2B5EF4-FFF2-40B4-BE49-F238E27FC236}">
                <a16:creationId xmlns:a16="http://schemas.microsoft.com/office/drawing/2014/main" id="{A5F5A11D-39D7-D732-1774-1BEF3AF3C78A}"/>
              </a:ext>
            </a:extLst>
          </p:cNvPr>
          <p:cNvPicPr>
            <a:picLocks noChangeAspect="1"/>
          </p:cNvPicPr>
          <p:nvPr/>
        </p:nvPicPr>
        <p:blipFill>
          <a:blip r:embed="rId5"/>
          <a:stretch>
            <a:fillRect/>
          </a:stretch>
        </p:blipFill>
        <p:spPr>
          <a:xfrm>
            <a:off x="4924680" y="1574812"/>
            <a:ext cx="3404566" cy="1742326"/>
          </a:xfrm>
          <a:prstGeom prst="rect">
            <a:avLst/>
          </a:prstGeom>
        </p:spPr>
      </p:pic>
      <p:pic>
        <p:nvPicPr>
          <p:cNvPr id="25" name="Picture 24">
            <a:extLst>
              <a:ext uri="{FF2B5EF4-FFF2-40B4-BE49-F238E27FC236}">
                <a16:creationId xmlns:a16="http://schemas.microsoft.com/office/drawing/2014/main" id="{A97FF173-7A7A-81B9-A851-119414EE10E0}"/>
              </a:ext>
            </a:extLst>
          </p:cNvPr>
          <p:cNvPicPr>
            <a:picLocks noChangeAspect="1"/>
          </p:cNvPicPr>
          <p:nvPr/>
        </p:nvPicPr>
        <p:blipFill>
          <a:blip r:embed="rId6"/>
          <a:stretch>
            <a:fillRect/>
          </a:stretch>
        </p:blipFill>
        <p:spPr>
          <a:xfrm>
            <a:off x="5845256" y="2036144"/>
            <a:ext cx="1848108" cy="352474"/>
          </a:xfrm>
          <a:prstGeom prst="rect">
            <a:avLst/>
          </a:prstGeom>
        </p:spPr>
      </p:pic>
      <p:cxnSp>
        <p:nvCxnSpPr>
          <p:cNvPr id="26" name="Straight Arrow Connector 25">
            <a:extLst>
              <a:ext uri="{FF2B5EF4-FFF2-40B4-BE49-F238E27FC236}">
                <a16:creationId xmlns:a16="http://schemas.microsoft.com/office/drawing/2014/main" id="{BF83F4B1-63CC-8B73-5F8A-F03ED52D9237}"/>
              </a:ext>
              <a:ext uri="{C183D7F6-B498-43B3-948B-1728B52AA6E4}">
                <adec:decorative xmlns:adec="http://schemas.microsoft.com/office/drawing/2017/decorative" val="1"/>
              </a:ext>
            </a:extLst>
          </p:cNvPr>
          <p:cNvCxnSpPr>
            <a:cxnSpLocks/>
          </p:cNvCxnSpPr>
          <p:nvPr/>
        </p:nvCxnSpPr>
        <p:spPr>
          <a:xfrm flipH="1">
            <a:off x="5547349" y="2206376"/>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7A032BB-B6CF-394C-CAE5-4A6D9438AB9D}"/>
              </a:ext>
              <a:ext uri="{C183D7F6-B498-43B3-948B-1728B52AA6E4}">
                <adec:decorative xmlns:adec="http://schemas.microsoft.com/office/drawing/2017/decorative" val="1"/>
              </a:ext>
            </a:extLst>
          </p:cNvPr>
          <p:cNvCxnSpPr>
            <a:cxnSpLocks/>
          </p:cNvCxnSpPr>
          <p:nvPr/>
        </p:nvCxnSpPr>
        <p:spPr>
          <a:xfrm flipH="1">
            <a:off x="9103281" y="2002904"/>
            <a:ext cx="321002" cy="0"/>
          </a:xfrm>
          <a:prstGeom prst="straightConnector1">
            <a:avLst/>
          </a:prstGeom>
          <a:ln w="25400">
            <a:solidFill>
              <a:srgbClr val="1172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FB7085DD-9DE0-FF8C-424A-1A70A568DC37}"/>
              </a:ext>
              <a:ext uri="{C183D7F6-B498-43B3-948B-1728B52AA6E4}">
                <adec:decorative xmlns:adec="http://schemas.microsoft.com/office/drawing/2017/decorative" val="0"/>
              </a:ext>
            </a:extLst>
          </p:cNvPr>
          <p:cNvSpPr/>
          <p:nvPr/>
        </p:nvSpPr>
        <p:spPr bwMode="auto">
          <a:xfrm>
            <a:off x="8858510" y="377223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52" name="TextBox 51">
            <a:extLst>
              <a:ext uri="{FF2B5EF4-FFF2-40B4-BE49-F238E27FC236}">
                <a16:creationId xmlns:a16="http://schemas.microsoft.com/office/drawing/2014/main" id="{40CCE68E-162D-AC1A-D42D-00064D74DDCA}"/>
              </a:ext>
            </a:extLst>
          </p:cNvPr>
          <p:cNvSpPr txBox="1">
            <a:spLocks/>
          </p:cNvSpPr>
          <p:nvPr/>
        </p:nvSpPr>
        <p:spPr>
          <a:xfrm>
            <a:off x="565401" y="5191961"/>
            <a:ext cx="3474723" cy="110799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 typeface="+mj-lt"/>
              <a:buAutoNum type="arabicParenR" startAt="6"/>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 condition</a:t>
            </a:r>
            <a:r>
              <a:rPr lang="en-US" sz="1200">
                <a:solidFill>
                  <a:srgbClr val="000000"/>
                </a:solidFill>
                <a:latin typeface="Segoe UI"/>
              </a:rPr>
              <a:t> </a:t>
            </a:r>
            <a:r>
              <a:rPr lang="en-US" sz="1200">
                <a:solidFill>
                  <a:srgbClr val="000000"/>
                </a:solidFill>
                <a:latin typeface="Segoe UI Semibold"/>
              </a:rPr>
              <a:t>Content contains</a:t>
            </a:r>
            <a:r>
              <a:rPr lang="en-US" sz="1200">
                <a:solidFill>
                  <a:srgbClr val="000000"/>
                </a:solidFill>
                <a:latin typeface="Segoe UI"/>
              </a:rPr>
              <a:t> selecting </a:t>
            </a:r>
            <a:r>
              <a:rPr lang="en-US" sz="1200">
                <a:solidFill>
                  <a:srgbClr val="000000"/>
                </a:solidFill>
                <a:latin typeface="Segoe UI Semibold"/>
              </a:rPr>
              <a:t>Sensitive Info Types</a:t>
            </a:r>
            <a:r>
              <a:rPr lang="en-US" sz="1200">
                <a:solidFill>
                  <a:srgbClr val="000000"/>
                </a:solidFill>
                <a:latin typeface="Segoe UI"/>
              </a:rPr>
              <a:t>, choosing </a:t>
            </a:r>
            <a:r>
              <a:rPr lang="en-US" sz="1200">
                <a:solidFill>
                  <a:srgbClr val="000000"/>
                </a:solidFill>
                <a:latin typeface="Segoe UI Semibold"/>
              </a:rPr>
              <a:t>All Credential Types </a:t>
            </a:r>
            <a:r>
              <a:rPr kumimoji="0" lang="en-US" sz="1200" b="0" i="0" u="none" strike="noStrike" kern="1200" cap="none" spc="0" normalizeH="0" baseline="0" noProof="0">
                <a:ln>
                  <a:noFill/>
                </a:ln>
                <a:solidFill>
                  <a:srgbClr val="000000"/>
                </a:solidFill>
                <a:effectLst/>
                <a:uLnTx/>
                <a:uFillTx/>
                <a:latin typeface="Segoe UI"/>
                <a:ea typeface="+mn-ea"/>
                <a:cs typeface="+mn-cs"/>
              </a:rPr>
              <a:t>and condition</a:t>
            </a:r>
            <a:r>
              <a:rPr kumimoji="0" lang="en-US" sz="1200" b="0" i="0" u="none" strike="noStrike" kern="1200" cap="none" spc="0" normalizeH="0" noProof="0">
                <a:ln>
                  <a:noFill/>
                </a:ln>
                <a:solidFill>
                  <a:srgbClr val="000000"/>
                </a:solidFill>
                <a:effectLst/>
                <a:uLnTx/>
                <a:uFillTx/>
                <a:latin typeface="Segoe UI Semibold" panose="020B0702040204020203" pitchFamily="34" charset="0"/>
                <a:ea typeface="+mn-ea"/>
                <a:cs typeface="+mn-cs"/>
              </a:rPr>
              <a:t> Content is shared from Microsoft 365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with people outside of my organization.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Set action </a:t>
            </a:r>
            <a:r>
              <a:rPr lang="en-US" sz="1200">
                <a:solidFill>
                  <a:srgbClr val="000000"/>
                </a:solidFill>
                <a:latin typeface="Segoe UI Semibold" panose="020B0702040204020203" pitchFamily="34" charset="0"/>
                <a:cs typeface="Segoe UI Semibold" panose="020B0702040204020203" pitchFamily="34" charset="0"/>
              </a:rPr>
              <a:t>Restrict access or encrypt the content in Microsoft 365 locations</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55" name="!!line2">
            <a:extLst>
              <a:ext uri="{FF2B5EF4-FFF2-40B4-BE49-F238E27FC236}">
                <a16:creationId xmlns:a16="http://schemas.microsoft.com/office/drawing/2014/main" id="{A7D39FEE-370F-B421-C68A-8869E5718C43}"/>
              </a:ext>
              <a:ext uri="{C183D7F6-B498-43B3-948B-1728B52AA6E4}">
                <adec:decorative xmlns:adec="http://schemas.microsoft.com/office/drawing/2017/decorative" val="1"/>
              </a:ext>
            </a:extLst>
          </p:cNvPr>
          <p:cNvCxnSpPr>
            <a:cxnSpLocks/>
          </p:cNvCxnSpPr>
          <p:nvPr/>
        </p:nvCxnSpPr>
        <p:spPr>
          <a:xfrm>
            <a:off x="565401" y="511111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AE56031-80F6-5C94-2F40-D52AC967C4C8}"/>
              </a:ext>
            </a:extLst>
          </p:cNvPr>
          <p:cNvPicPr>
            <a:picLocks noChangeAspect="1"/>
          </p:cNvPicPr>
          <p:nvPr/>
        </p:nvPicPr>
        <p:blipFill>
          <a:blip r:embed="rId7"/>
          <a:stretch>
            <a:fillRect/>
          </a:stretch>
        </p:blipFill>
        <p:spPr>
          <a:xfrm>
            <a:off x="9391032" y="1788561"/>
            <a:ext cx="2295845" cy="428685"/>
          </a:xfrm>
          <a:prstGeom prst="rect">
            <a:avLst/>
          </a:prstGeom>
        </p:spPr>
      </p:pic>
      <p:pic>
        <p:nvPicPr>
          <p:cNvPr id="22" name="Picture 21">
            <a:extLst>
              <a:ext uri="{FF2B5EF4-FFF2-40B4-BE49-F238E27FC236}">
                <a16:creationId xmlns:a16="http://schemas.microsoft.com/office/drawing/2014/main" id="{98E46992-B710-2B8C-30A2-C21260159110}"/>
              </a:ext>
            </a:extLst>
          </p:cNvPr>
          <p:cNvPicPr>
            <a:picLocks noChangeAspect="1"/>
          </p:cNvPicPr>
          <p:nvPr/>
        </p:nvPicPr>
        <p:blipFill>
          <a:blip r:embed="rId8"/>
          <a:stretch>
            <a:fillRect/>
          </a:stretch>
        </p:blipFill>
        <p:spPr>
          <a:xfrm>
            <a:off x="4924680" y="4158012"/>
            <a:ext cx="3419443" cy="1361635"/>
          </a:xfrm>
          <a:prstGeom prst="rect">
            <a:avLst/>
          </a:prstGeom>
        </p:spPr>
      </p:pic>
      <p:pic>
        <p:nvPicPr>
          <p:cNvPr id="27" name="Picture 26">
            <a:extLst>
              <a:ext uri="{FF2B5EF4-FFF2-40B4-BE49-F238E27FC236}">
                <a16:creationId xmlns:a16="http://schemas.microsoft.com/office/drawing/2014/main" id="{91622B47-BA16-F053-7478-B9BDB2FE0F18}"/>
              </a:ext>
            </a:extLst>
          </p:cNvPr>
          <p:cNvPicPr>
            <a:picLocks noChangeAspect="1"/>
          </p:cNvPicPr>
          <p:nvPr/>
        </p:nvPicPr>
        <p:blipFill>
          <a:blip r:embed="rId9"/>
          <a:stretch>
            <a:fillRect/>
          </a:stretch>
        </p:blipFill>
        <p:spPr>
          <a:xfrm>
            <a:off x="8529189" y="4163565"/>
            <a:ext cx="2980517" cy="1448415"/>
          </a:xfrm>
          <a:prstGeom prst="rect">
            <a:avLst/>
          </a:prstGeom>
        </p:spPr>
      </p:pic>
    </p:spTree>
    <p:extLst>
      <p:ext uri="{BB962C8B-B14F-4D97-AF65-F5344CB8AC3E}">
        <p14:creationId xmlns:p14="http://schemas.microsoft.com/office/powerpoint/2010/main" val="151057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39D12-F61C-DB10-F6D4-1D00622A14A3}"/>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C6CC04E4-6283-7435-10C9-179146D110F4}"/>
              </a:ext>
            </a:extLst>
          </p:cNvPr>
          <p:cNvPicPr>
            <a:picLocks noChangeAspect="1"/>
          </p:cNvPicPr>
          <p:nvPr/>
        </p:nvPicPr>
        <p:blipFill>
          <a:blip r:embed="rId3"/>
          <a:stretch>
            <a:fillRect/>
          </a:stretch>
        </p:blipFill>
        <p:spPr>
          <a:xfrm>
            <a:off x="4924680" y="1561359"/>
            <a:ext cx="3404342" cy="1877185"/>
          </a:xfrm>
          <a:prstGeom prst="rect">
            <a:avLst/>
          </a:prstGeom>
        </p:spPr>
      </p:pic>
      <p:sp>
        <p:nvSpPr>
          <p:cNvPr id="7" name="Oval 6">
            <a:extLst>
              <a:ext uri="{FF2B5EF4-FFF2-40B4-BE49-F238E27FC236}">
                <a16:creationId xmlns:a16="http://schemas.microsoft.com/office/drawing/2014/main" id="{FBD2F0F3-BF60-C7F1-CD26-AA6B22F66887}"/>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65AD7C0E-F6FD-620E-BF81-1BB5548F02F8}"/>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2E73FC8F-51B2-D022-9449-1B896E8CFD32}"/>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7CB2A8A3-F2A0-C518-6800-62D0876D4B70}"/>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60D1ABF8-79A8-CA7B-BDA5-3D875229F455}"/>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22" name="Straight Arrow Connector 21">
            <a:extLst>
              <a:ext uri="{FF2B5EF4-FFF2-40B4-BE49-F238E27FC236}">
                <a16:creationId xmlns:a16="http://schemas.microsoft.com/office/drawing/2014/main" id="{A4E2D0DE-AA18-5BCA-135B-15E7103DAEA2}"/>
              </a:ext>
              <a:ext uri="{C183D7F6-B498-43B3-948B-1728B52AA6E4}">
                <adec:decorative xmlns:adec="http://schemas.microsoft.com/office/drawing/2017/decorative" val="1"/>
              </a:ext>
            </a:extLst>
          </p:cNvPr>
          <p:cNvCxnSpPr>
            <a:cxnSpLocks/>
          </p:cNvCxnSpPr>
          <p:nvPr/>
        </p:nvCxnSpPr>
        <p:spPr>
          <a:xfrm flipH="1">
            <a:off x="5587845" y="2080393"/>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B757580F-73BC-22CA-5C77-C50EB7096C63}"/>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4"/>
              </a:rPr>
              <a:t>Learn about retention policies and retention labels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BDFDA1DA-89E0-34F2-8574-F8D14690131E}"/>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Identify and Remediate Credentials</a:t>
            </a:r>
          </a:p>
        </p:txBody>
      </p:sp>
      <p:sp>
        <p:nvSpPr>
          <p:cNvPr id="14" name="Title 1">
            <a:extLst>
              <a:ext uri="{FF2B5EF4-FFF2-40B4-BE49-F238E27FC236}">
                <a16:creationId xmlns:a16="http://schemas.microsoft.com/office/drawing/2014/main" id="{98153C79-DDC9-4F6B-0D34-E9D28CF043A1}"/>
              </a:ext>
            </a:extLst>
          </p:cNvPr>
          <p:cNvSpPr txBox="1">
            <a:spLocks/>
          </p:cNvSpPr>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Delete files with credentials using Data Lifecycle Management</a:t>
            </a:r>
          </a:p>
        </p:txBody>
      </p:sp>
      <p:sp>
        <p:nvSpPr>
          <p:cNvPr id="15" name="Title 16">
            <a:extLst>
              <a:ext uri="{FF2B5EF4-FFF2-40B4-BE49-F238E27FC236}">
                <a16:creationId xmlns:a16="http://schemas.microsoft.com/office/drawing/2014/main" id="{5BAA6F85-A9C0-784B-1EF2-3683AD116322}"/>
              </a:ext>
            </a:extLst>
          </p:cNvPr>
          <p:cNvSpPr txBox="1">
            <a:spLocks/>
          </p:cNvSpPr>
          <p:nvPr/>
        </p:nvSpPr>
        <p:spPr>
          <a:xfrm>
            <a:off x="588264" y="988176"/>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Automatically delete files and emails containing credentials after a defined retention period. </a:t>
            </a:r>
            <a:b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Consider using the </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hlinkClick r:id="rId5"/>
              </a:rPr>
              <a:t>Priority Cleanup</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 if data needs to be deleted urgently in Exchange Online. </a:t>
            </a:r>
          </a:p>
        </p:txBody>
      </p:sp>
      <p:sp>
        <p:nvSpPr>
          <p:cNvPr id="19" name="Rectangle: Rounded Corners 18">
            <a:extLst>
              <a:ext uri="{FF2B5EF4-FFF2-40B4-BE49-F238E27FC236}">
                <a16:creationId xmlns:a16="http://schemas.microsoft.com/office/drawing/2014/main" id="{7D9B8E5A-7CE0-F05E-C134-DB0A5C8844C5}"/>
              </a:ext>
              <a:ext uri="{C183D7F6-B498-43B3-948B-1728B52AA6E4}">
                <adec:decorative xmlns:adec="http://schemas.microsoft.com/office/drawing/2017/decorative" val="1"/>
              </a:ext>
            </a:extLst>
          </p:cNvPr>
          <p:cNvSpPr/>
          <p:nvPr/>
        </p:nvSpPr>
        <p:spPr bwMode="auto">
          <a:xfrm>
            <a:off x="194810" y="2566171"/>
            <a:ext cx="4281377" cy="4017818"/>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DC8481C2-8112-1D10-EDF7-0328659A6F17}"/>
              </a:ext>
            </a:extLst>
          </p:cNvPr>
          <p:cNvSpPr txBox="1"/>
          <p:nvPr/>
        </p:nvSpPr>
        <p:spPr>
          <a:xfrm>
            <a:off x="589552" y="2821646"/>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21" name="!!line2">
            <a:extLst>
              <a:ext uri="{FF2B5EF4-FFF2-40B4-BE49-F238E27FC236}">
                <a16:creationId xmlns:a16="http://schemas.microsoft.com/office/drawing/2014/main" id="{B746D049-3BA3-309A-D2F8-9D9695CC8579}"/>
              </a:ext>
              <a:ext uri="{C183D7F6-B498-43B3-948B-1728B52AA6E4}">
                <adec:decorative xmlns:adec="http://schemas.microsoft.com/office/drawing/2017/decorative" val="1"/>
              </a:ext>
            </a:extLst>
          </p:cNvPr>
          <p:cNvCxnSpPr>
            <a:cxnSpLocks/>
          </p:cNvCxnSpPr>
          <p:nvPr/>
        </p:nvCxnSpPr>
        <p:spPr>
          <a:xfrm>
            <a:off x="409051" y="404280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219B409-01EE-7722-A45B-3551344DBBB2}"/>
              </a:ext>
            </a:extLst>
          </p:cNvPr>
          <p:cNvSpPr txBox="1">
            <a:spLocks/>
          </p:cNvSpPr>
          <p:nvPr/>
        </p:nvSpPr>
        <p:spPr>
          <a:xfrm>
            <a:off x="409051" y="3337521"/>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1D96E86-4C6C-3CF1-306A-E08DD0044E80}"/>
              </a:ext>
            </a:extLst>
          </p:cNvPr>
          <p:cNvSpPr txBox="1">
            <a:spLocks/>
          </p:cNvSpPr>
          <p:nvPr/>
        </p:nvSpPr>
        <p:spPr>
          <a:xfrm>
            <a:off x="409051" y="3623043"/>
            <a:ext cx="3447288"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 typeface="+mj-lt"/>
              <a:buAutoNum type="arabicParenR" startAt="2"/>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 &gt; Data Lifecycle Management </a:t>
            </a:r>
            <a:r>
              <a:rPr lang="en-US" sz="1200">
                <a:solidFill>
                  <a:srgbClr val="000000"/>
                </a:solidFill>
                <a:latin typeface="Segoe UI"/>
              </a:rPr>
              <a:t>and select </a:t>
            </a:r>
            <a:r>
              <a:rPr lang="en-US" sz="1200">
                <a:solidFill>
                  <a:srgbClr val="000000"/>
                </a:solidFill>
                <a:latin typeface="Segoe UI Semibold"/>
              </a:rPr>
              <a:t>Retention Labels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EFC996D1-CC71-465D-A3AE-EE511EE6D278}"/>
              </a:ext>
            </a:extLst>
          </p:cNvPr>
          <p:cNvSpPr txBox="1">
            <a:spLocks/>
          </p:cNvSpPr>
          <p:nvPr/>
        </p:nvSpPr>
        <p:spPr>
          <a:xfrm>
            <a:off x="409051" y="5013956"/>
            <a:ext cx="3967275" cy="738664"/>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a:t>
            </a:r>
            <a:r>
              <a:rPr lang="en-US" sz="1200">
                <a:solidFill>
                  <a:srgbClr val="000000"/>
                </a:solidFill>
                <a:latin typeface="Segoe UI Semibold"/>
              </a:rPr>
              <a:t>uto-apply this label to a specific type of content. </a:t>
            </a:r>
            <a:r>
              <a:rPr lang="en-US" sz="1200">
                <a:solidFill>
                  <a:srgbClr val="000000"/>
                </a:solidFill>
                <a:latin typeface="Segoe UI"/>
              </a:rPr>
              <a:t>Select </a:t>
            </a:r>
            <a:r>
              <a:rPr lang="en-US" sz="1200">
                <a:solidFill>
                  <a:srgbClr val="000000"/>
                </a:solidFill>
                <a:latin typeface="Segoe UI Semibold"/>
              </a:rPr>
              <a:t>Apply</a:t>
            </a:r>
            <a:r>
              <a:rPr lang="en-US" sz="1200">
                <a:solidFill>
                  <a:srgbClr val="000000"/>
                </a:solidFill>
                <a:latin typeface="Segoe UI"/>
              </a:rPr>
              <a:t> </a:t>
            </a:r>
            <a:r>
              <a:rPr lang="en-US" sz="1200">
                <a:solidFill>
                  <a:srgbClr val="000000"/>
                </a:solidFill>
                <a:latin typeface="Segoe UI Semibold"/>
              </a:rPr>
              <a:t>label to content with specific sensitive info.</a:t>
            </a:r>
            <a:r>
              <a:rPr lang="en-US" sz="1200">
                <a:solidFill>
                  <a:srgbClr val="000000"/>
                </a:solidFill>
                <a:latin typeface="Segoe UI"/>
              </a:rPr>
              <a:t> Choose a </a:t>
            </a:r>
            <a:r>
              <a:rPr lang="en-US" sz="1200">
                <a:solidFill>
                  <a:srgbClr val="000000"/>
                </a:solidFill>
                <a:latin typeface="Segoe UI Semibold"/>
              </a:rPr>
              <a:t>custom policy</a:t>
            </a:r>
            <a:r>
              <a:rPr lang="en-US" sz="1200">
                <a:solidFill>
                  <a:srgbClr val="000000"/>
                </a:solidFill>
                <a:latin typeface="Segoe UI"/>
              </a:rPr>
              <a:t>, select SIT </a:t>
            </a:r>
            <a:r>
              <a:rPr lang="en-US" sz="1200">
                <a:solidFill>
                  <a:srgbClr val="000000"/>
                </a:solidFill>
                <a:latin typeface="Segoe UI Semibold"/>
              </a:rPr>
              <a:t>All</a:t>
            </a:r>
            <a:r>
              <a:rPr lang="en-US" sz="1200">
                <a:solidFill>
                  <a:srgbClr val="000000"/>
                </a:solidFill>
                <a:latin typeface="Segoe UI"/>
              </a:rPr>
              <a:t> </a:t>
            </a:r>
            <a:r>
              <a:rPr lang="en-US" sz="1200">
                <a:solidFill>
                  <a:srgbClr val="000000"/>
                </a:solidFill>
                <a:latin typeface="Segoe UI Semibold"/>
              </a:rPr>
              <a:t>Credential Types </a:t>
            </a:r>
            <a:r>
              <a:rPr lang="en-US" sz="1200">
                <a:solidFill>
                  <a:srgbClr val="000000"/>
                </a:solidFill>
                <a:latin typeface="Segoe UI"/>
              </a:rPr>
              <a:t>with </a:t>
            </a:r>
            <a:r>
              <a:rPr lang="en-US" sz="1200">
                <a:solidFill>
                  <a:srgbClr val="000000"/>
                </a:solidFill>
                <a:latin typeface="Segoe UI Semibold"/>
              </a:rPr>
              <a:t>High confidence</a:t>
            </a:r>
          </a:p>
        </p:txBody>
      </p:sp>
      <p:cxnSp>
        <p:nvCxnSpPr>
          <p:cNvPr id="34" name="!!line2">
            <a:extLst>
              <a:ext uri="{FF2B5EF4-FFF2-40B4-BE49-F238E27FC236}">
                <a16:creationId xmlns:a16="http://schemas.microsoft.com/office/drawing/2014/main" id="{CD1CD67E-F200-A83C-D1C9-0FB66F823498}"/>
              </a:ext>
              <a:ext uri="{C183D7F6-B498-43B3-948B-1728B52AA6E4}">
                <adec:decorative xmlns:adec="http://schemas.microsoft.com/office/drawing/2017/decorative" val="1"/>
              </a:ext>
            </a:extLst>
          </p:cNvPr>
          <p:cNvCxnSpPr>
            <a:cxnSpLocks/>
          </p:cNvCxnSpPr>
          <p:nvPr/>
        </p:nvCxnSpPr>
        <p:spPr>
          <a:xfrm>
            <a:off x="409051" y="357261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C902479B-7BEC-486F-C036-1F1CC3F62D75}"/>
              </a:ext>
              <a:ext uri="{C183D7F6-B498-43B3-948B-1728B52AA6E4}">
                <adec:decorative xmlns:adec="http://schemas.microsoft.com/office/drawing/2017/decorative" val="1"/>
              </a:ext>
            </a:extLst>
          </p:cNvPr>
          <p:cNvCxnSpPr>
            <a:cxnSpLocks/>
          </p:cNvCxnSpPr>
          <p:nvPr/>
        </p:nvCxnSpPr>
        <p:spPr>
          <a:xfrm>
            <a:off x="409051" y="491310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4" name="!!line2">
            <a:extLst>
              <a:ext uri="{FF2B5EF4-FFF2-40B4-BE49-F238E27FC236}">
                <a16:creationId xmlns:a16="http://schemas.microsoft.com/office/drawing/2014/main" id="{712257D7-3A9A-24AF-E8A8-B663ECA3F185}"/>
              </a:ext>
              <a:ext uri="{C183D7F6-B498-43B3-948B-1728B52AA6E4}">
                <adec:decorative xmlns:adec="http://schemas.microsoft.com/office/drawing/2017/decorative" val="1"/>
              </a:ext>
            </a:extLst>
          </p:cNvPr>
          <p:cNvCxnSpPr>
            <a:cxnSpLocks/>
          </p:cNvCxnSpPr>
          <p:nvPr/>
        </p:nvCxnSpPr>
        <p:spPr>
          <a:xfrm>
            <a:off x="589552" y="3172527"/>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6CC859A-7353-4CFB-9F18-70A3221B2032}"/>
              </a:ext>
            </a:extLst>
          </p:cNvPr>
          <p:cNvSpPr txBox="1">
            <a:spLocks/>
          </p:cNvSpPr>
          <p:nvPr/>
        </p:nvSpPr>
        <p:spPr>
          <a:xfrm>
            <a:off x="409051" y="4093231"/>
            <a:ext cx="3852894" cy="76944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Font typeface="+mj-lt"/>
              <a:buAutoNum type="arabicParenR" startAt="3"/>
              <a:defRPr/>
            </a:pPr>
            <a:r>
              <a:rPr lang="en-US" sz="1200">
                <a:solidFill>
                  <a:srgbClr val="000000"/>
                </a:solidFill>
                <a:latin typeface="Segoe UI"/>
              </a:rPr>
              <a:t>In the wizard, provide a name and 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Enforce action after a specific period. </a:t>
            </a:r>
            <a:r>
              <a:rPr lang="en-US" sz="1200">
                <a:solidFill>
                  <a:srgbClr val="000000"/>
                </a:solidFill>
                <a:latin typeface="Segoe UI"/>
              </a:rPr>
              <a:t>Define 7 days after items were labeled and action </a:t>
            </a:r>
            <a:r>
              <a:rPr lang="en-US" sz="1200">
                <a:solidFill>
                  <a:srgbClr val="000000"/>
                </a:solidFill>
                <a:latin typeface="Segoe UI Semibold"/>
              </a:rPr>
              <a:t>Delete item automatically</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TextBox 46">
            <a:extLst>
              <a:ext uri="{FF2B5EF4-FFF2-40B4-BE49-F238E27FC236}">
                <a16:creationId xmlns:a16="http://schemas.microsoft.com/office/drawing/2014/main" id="{94121052-D5DC-232D-0AAF-834ADA2952A5}"/>
              </a:ext>
            </a:extLst>
          </p:cNvPr>
          <p:cNvSpPr txBox="1">
            <a:spLocks/>
          </p:cNvSpPr>
          <p:nvPr/>
        </p:nvSpPr>
        <p:spPr>
          <a:xfrm>
            <a:off x="409051" y="5853477"/>
            <a:ext cx="3844159" cy="55399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Select a static policy, choose suitable locations that should be covered and make sure you select </a:t>
            </a:r>
            <a:r>
              <a:rPr lang="en-US" sz="1200">
                <a:solidFill>
                  <a:srgbClr val="000000"/>
                </a:solidFill>
                <a:latin typeface="Segoe UI Semibold"/>
              </a:rPr>
              <a:t>Test the policy before running it</a:t>
            </a:r>
          </a:p>
        </p:txBody>
      </p:sp>
      <p:sp>
        <p:nvSpPr>
          <p:cNvPr id="6" name="Rectangle: Rounded Corners 5">
            <a:extLst>
              <a:ext uri="{FF2B5EF4-FFF2-40B4-BE49-F238E27FC236}">
                <a16:creationId xmlns:a16="http://schemas.microsoft.com/office/drawing/2014/main" id="{27963C58-3A3B-5BC1-562C-DCABBDCEADBC}"/>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rgbClr val="FFFFFF"/>
                </a:solidFill>
                <a:latin typeface="Segoe Sans Display Semibold" pitchFamily="2" charset="0"/>
                <a:cs typeface="Segoe Sans Display Semibold" pitchFamily="2" charset="0"/>
              </a:rPr>
              <a:t>Available with IPG E5, Compliance E5 or M365 E5</a:t>
            </a:r>
          </a:p>
        </p:txBody>
      </p:sp>
      <p:pic>
        <p:nvPicPr>
          <p:cNvPr id="27" name="Picture 26">
            <a:extLst>
              <a:ext uri="{FF2B5EF4-FFF2-40B4-BE49-F238E27FC236}">
                <a16:creationId xmlns:a16="http://schemas.microsoft.com/office/drawing/2014/main" id="{0AE9507E-DFF7-4E5A-2F31-85B8A2849508}"/>
              </a:ext>
            </a:extLst>
          </p:cNvPr>
          <p:cNvPicPr>
            <a:picLocks noChangeAspect="1"/>
          </p:cNvPicPr>
          <p:nvPr/>
        </p:nvPicPr>
        <p:blipFill>
          <a:blip r:embed="rId7"/>
          <a:stretch>
            <a:fillRect/>
          </a:stretch>
        </p:blipFill>
        <p:spPr>
          <a:xfrm>
            <a:off x="5894043" y="1807433"/>
            <a:ext cx="906108" cy="601209"/>
          </a:xfrm>
          <a:prstGeom prst="rect">
            <a:avLst/>
          </a:prstGeom>
        </p:spPr>
      </p:pic>
      <p:pic>
        <p:nvPicPr>
          <p:cNvPr id="29" name="Picture 28">
            <a:extLst>
              <a:ext uri="{FF2B5EF4-FFF2-40B4-BE49-F238E27FC236}">
                <a16:creationId xmlns:a16="http://schemas.microsoft.com/office/drawing/2014/main" id="{10694F56-F109-ADF7-7FB5-54D5D5B0EB90}"/>
              </a:ext>
            </a:extLst>
          </p:cNvPr>
          <p:cNvPicPr>
            <a:picLocks noChangeAspect="1"/>
          </p:cNvPicPr>
          <p:nvPr/>
        </p:nvPicPr>
        <p:blipFill>
          <a:blip r:embed="rId8"/>
          <a:stretch>
            <a:fillRect/>
          </a:stretch>
        </p:blipFill>
        <p:spPr>
          <a:xfrm>
            <a:off x="8530340" y="1561360"/>
            <a:ext cx="3404343" cy="1158980"/>
          </a:xfrm>
          <a:prstGeom prst="rect">
            <a:avLst/>
          </a:prstGeom>
        </p:spPr>
      </p:pic>
      <p:pic>
        <p:nvPicPr>
          <p:cNvPr id="32" name="Picture 31">
            <a:extLst>
              <a:ext uri="{FF2B5EF4-FFF2-40B4-BE49-F238E27FC236}">
                <a16:creationId xmlns:a16="http://schemas.microsoft.com/office/drawing/2014/main" id="{954F5BA8-BAA6-4E4C-7D9C-3562FB38D9D0}"/>
              </a:ext>
            </a:extLst>
          </p:cNvPr>
          <p:cNvPicPr>
            <a:picLocks noChangeAspect="1"/>
          </p:cNvPicPr>
          <p:nvPr/>
        </p:nvPicPr>
        <p:blipFill>
          <a:blip r:embed="rId9"/>
          <a:stretch>
            <a:fillRect/>
          </a:stretch>
        </p:blipFill>
        <p:spPr>
          <a:xfrm>
            <a:off x="4924680" y="4202659"/>
            <a:ext cx="3404342" cy="1246280"/>
          </a:xfrm>
          <a:prstGeom prst="rect">
            <a:avLst/>
          </a:prstGeom>
        </p:spPr>
      </p:pic>
      <p:pic>
        <p:nvPicPr>
          <p:cNvPr id="35" name="Picture 34">
            <a:extLst>
              <a:ext uri="{FF2B5EF4-FFF2-40B4-BE49-F238E27FC236}">
                <a16:creationId xmlns:a16="http://schemas.microsoft.com/office/drawing/2014/main" id="{FB88BACB-E8AF-B67F-54A1-66F01BFC7CD6}"/>
              </a:ext>
            </a:extLst>
          </p:cNvPr>
          <p:cNvPicPr>
            <a:picLocks noChangeAspect="1"/>
          </p:cNvPicPr>
          <p:nvPr/>
        </p:nvPicPr>
        <p:blipFill>
          <a:blip r:embed="rId10"/>
          <a:stretch>
            <a:fillRect/>
          </a:stretch>
        </p:blipFill>
        <p:spPr>
          <a:xfrm>
            <a:off x="8530341" y="4189402"/>
            <a:ext cx="3404342" cy="1272794"/>
          </a:xfrm>
          <a:prstGeom prst="rect">
            <a:avLst/>
          </a:prstGeom>
        </p:spPr>
      </p:pic>
      <p:cxnSp>
        <p:nvCxnSpPr>
          <p:cNvPr id="37" name="!!line2">
            <a:extLst>
              <a:ext uri="{FF2B5EF4-FFF2-40B4-BE49-F238E27FC236}">
                <a16:creationId xmlns:a16="http://schemas.microsoft.com/office/drawing/2014/main" id="{49356FC6-B4EA-1905-5A18-7EB2CB711FDE}"/>
              </a:ext>
              <a:ext uri="{C183D7F6-B498-43B3-948B-1728B52AA6E4}">
                <adec:decorative xmlns:adec="http://schemas.microsoft.com/office/drawing/2017/decorative" val="1"/>
              </a:ext>
            </a:extLst>
          </p:cNvPr>
          <p:cNvCxnSpPr>
            <a:cxnSpLocks/>
          </p:cNvCxnSpPr>
          <p:nvPr/>
        </p:nvCxnSpPr>
        <p:spPr>
          <a:xfrm>
            <a:off x="409051" y="580304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79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Microsoft 365 Copilot Template">
  <a:themeElements>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86F4666E182249ACD73B1FF6799822" ma:contentTypeVersion="10" ma:contentTypeDescription="Create a new document." ma:contentTypeScope="" ma:versionID="4390cd039012e084d7b8a4b4f25cd008">
  <xsd:schema xmlns:xsd="http://www.w3.org/2001/XMLSchema" xmlns:xs="http://www.w3.org/2001/XMLSchema" xmlns:p="http://schemas.microsoft.com/office/2006/metadata/properties" xmlns:ns1="http://schemas.microsoft.com/sharepoint/v3" xmlns:ns2="d60b60ee-541f-45c1-a07e-473bb21e0640" targetNamespace="http://schemas.microsoft.com/office/2006/metadata/properties" ma:root="true" ma:fieldsID="1b94a74da0ad90aa3f16fc4b418b8d6b" ns1:_="" ns2:_="">
    <xsd:import namespace="http://schemas.microsoft.com/sharepoint/v3"/>
    <xsd:import namespace="d60b60ee-541f-45c1-a07e-473bb21e0640"/>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0b60ee-541f-45c1-a07e-473bb21e0640"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D0C83E-85B6-467A-B8F6-E912807AB5B6}">
  <ds:schemaRefs>
    <ds:schemaRef ds:uri="http://purl.org/dc/terms/"/>
    <ds:schemaRef ds:uri="http://purl.org/dc/elements/1.1/"/>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d60b60ee-541f-45c1-a07e-473bb21e0640"/>
    <ds:schemaRef ds:uri="http://schemas.microsoft.com/sharepoint/v3"/>
    <ds:schemaRef ds:uri="http://schemas.microsoft.com/office/2006/metadata/properties"/>
  </ds:schemaRefs>
</ds:datastoreItem>
</file>

<file path=customXml/itemProps2.xml><?xml version="1.0" encoding="utf-8"?>
<ds:datastoreItem xmlns:ds="http://schemas.openxmlformats.org/officeDocument/2006/customXml" ds:itemID="{AD61B392-E7CD-41C3-8A09-FB82767BF590}">
  <ds:schemaRefs>
    <ds:schemaRef ds:uri="http://schemas.microsoft.com/sharepoint/v3/contenttype/forms"/>
  </ds:schemaRefs>
</ds:datastoreItem>
</file>

<file path=customXml/itemProps3.xml><?xml version="1.0" encoding="utf-8"?>
<ds:datastoreItem xmlns:ds="http://schemas.openxmlformats.org/officeDocument/2006/customXml" ds:itemID="{DA7D4BBA-8F54-4F53-AFBB-3C7AA63E41A5}">
  <ds:schemaRefs>
    <ds:schemaRef ds:uri="d60b60ee-541f-45c1-a07e-473bb21e064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1757</Words>
  <Application>Microsoft Office PowerPoint</Application>
  <PresentationFormat>Widescreen</PresentationFormat>
  <Paragraphs>210</Paragraphs>
  <Slides>14</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Arial</vt:lpstr>
      <vt:lpstr>Calibri</vt:lpstr>
      <vt:lpstr>Segoe Sans Display</vt:lpstr>
      <vt:lpstr>Segoe Sans Display Semibold</vt:lpstr>
      <vt:lpstr>Segoe UI</vt:lpstr>
      <vt:lpstr>Segoe UI Semibold</vt:lpstr>
      <vt:lpstr>Wingdings</vt:lpstr>
      <vt:lpstr>1_Microsoft 365 Copilot Template</vt:lpstr>
      <vt:lpstr>Identify and Remediate Credentials with Purview</vt:lpstr>
      <vt:lpstr>Identify and Remediate Credentials with Purview</vt:lpstr>
      <vt:lpstr>Foundational</vt:lpstr>
      <vt:lpstr>PowerPoint Presentation</vt:lpstr>
      <vt:lpstr>PowerPoint Presentation</vt:lpstr>
      <vt:lpstr>Optimized</vt:lpstr>
      <vt:lpstr>PowerPoint Presentation</vt:lpstr>
      <vt:lpstr>PowerPoint Presentation</vt:lpstr>
      <vt:lpstr>PowerPoint Presentation</vt:lpstr>
      <vt:lpstr>Strategic</vt:lpstr>
      <vt:lpstr>PowerPoint Presentation</vt:lpstr>
      <vt:lpstr>Create DLP policy for Endpoints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Identify and Remediate Credentials with Purview</dc:title>
  <dc:creator>Mariana Prudencio</dc:creator>
  <cp:lastModifiedBy>Martin Sieber</cp:lastModifiedBy>
  <cp:revision>6</cp:revision>
  <dcterms:created xsi:type="dcterms:W3CDTF">2025-02-14T22:39:58Z</dcterms:created>
  <dcterms:modified xsi:type="dcterms:W3CDTF">2025-10-03T06:56:48Z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0x0101006D86F4666E182249ACD73B1FF6799822</vt:lpwstr>
  </property>
  <property fmtid="{D5CDD505-2E9C-101B-9397-08002B2CF9AE}" pid="3" name="MediaServiceImageTags">
    <vt:lpwstr/>
  </property>
</Properties>
</file>